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281" r:id="rId26"/>
    <p:sldId id="282" r:id="rId27"/>
    <p:sldId id="283" r:id="rId28"/>
    <p:sldId id="278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D10E0-8747-437F-9C54-6E991EF69E0D}" type="datetimeFigureOut">
              <a:rPr lang="es-ES" smtClean="0"/>
              <a:pPr/>
              <a:t>21/11/2017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6817-33A4-4CE7-86A9-2B9B64E7E725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D10E0-8747-437F-9C54-6E991EF69E0D}" type="datetimeFigureOut">
              <a:rPr lang="es-ES" smtClean="0"/>
              <a:pPr/>
              <a:t>21/11/2017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6817-33A4-4CE7-86A9-2B9B64E7E725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D10E0-8747-437F-9C54-6E991EF69E0D}" type="datetimeFigureOut">
              <a:rPr lang="es-ES" smtClean="0"/>
              <a:pPr/>
              <a:t>21/11/2017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6817-33A4-4CE7-86A9-2B9B64E7E725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D10E0-8747-437F-9C54-6E991EF69E0D}" type="datetimeFigureOut">
              <a:rPr lang="es-ES" smtClean="0"/>
              <a:pPr/>
              <a:t>21/11/2017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6817-33A4-4CE7-86A9-2B9B64E7E725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D10E0-8747-437F-9C54-6E991EF69E0D}" type="datetimeFigureOut">
              <a:rPr lang="es-ES" smtClean="0"/>
              <a:pPr/>
              <a:t>21/11/2017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6817-33A4-4CE7-86A9-2B9B64E7E725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D10E0-8747-437F-9C54-6E991EF69E0D}" type="datetimeFigureOut">
              <a:rPr lang="es-ES" smtClean="0"/>
              <a:pPr/>
              <a:t>21/11/2017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6817-33A4-4CE7-86A9-2B9B64E7E725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D10E0-8747-437F-9C54-6E991EF69E0D}" type="datetimeFigureOut">
              <a:rPr lang="es-ES" smtClean="0"/>
              <a:pPr/>
              <a:t>21/11/2017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6817-33A4-4CE7-86A9-2B9B64E7E725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D10E0-8747-437F-9C54-6E991EF69E0D}" type="datetimeFigureOut">
              <a:rPr lang="es-ES" smtClean="0"/>
              <a:pPr/>
              <a:t>21/11/2017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6817-33A4-4CE7-86A9-2B9B64E7E725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D10E0-8747-437F-9C54-6E991EF69E0D}" type="datetimeFigureOut">
              <a:rPr lang="es-ES" smtClean="0"/>
              <a:pPr/>
              <a:t>21/11/2017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6817-33A4-4CE7-86A9-2B9B64E7E725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D10E0-8747-437F-9C54-6E991EF69E0D}" type="datetimeFigureOut">
              <a:rPr lang="es-ES" smtClean="0"/>
              <a:pPr/>
              <a:t>21/11/2017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6817-33A4-4CE7-86A9-2B9B64E7E725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D10E0-8747-437F-9C54-6E991EF69E0D}" type="datetimeFigureOut">
              <a:rPr lang="es-ES" smtClean="0"/>
              <a:pPr/>
              <a:t>21/11/2017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6817-33A4-4CE7-86A9-2B9B64E7E725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D10E0-8747-437F-9C54-6E991EF69E0D}" type="datetimeFigureOut">
              <a:rPr lang="es-ES" smtClean="0"/>
              <a:pPr/>
              <a:t>21/11/2017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F6817-33A4-4CE7-86A9-2B9B64E7E725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470025"/>
          </a:xfrm>
        </p:spPr>
        <p:txBody>
          <a:bodyPr>
            <a:normAutofit/>
          </a:bodyPr>
          <a:lstStyle/>
          <a:p>
            <a:r>
              <a:rPr lang="es-ES" sz="3200" b="1" i="1" dirty="0" smtClean="0"/>
              <a:t>FAUNA AFRICANA FUERA DE ÁFRICA</a:t>
            </a:r>
            <a:endParaRPr lang="es-ES" sz="3200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28" y="5857892"/>
            <a:ext cx="6400800" cy="1000108"/>
          </a:xfrm>
        </p:spPr>
        <p:txBody>
          <a:bodyPr>
            <a:normAutofit fontScale="92500" lnSpcReduction="10000"/>
          </a:bodyPr>
          <a:lstStyle/>
          <a:p>
            <a:r>
              <a:rPr lang="es-ES" sz="2000" b="1" i="1" dirty="0" smtClean="0"/>
              <a:t>Eugenio Fernández Sánchez</a:t>
            </a:r>
          </a:p>
          <a:p>
            <a:r>
              <a:rPr lang="es-ES" sz="2000" b="1" i="1" dirty="0" smtClean="0"/>
              <a:t>Club de Fauna SGE </a:t>
            </a:r>
          </a:p>
          <a:p>
            <a:r>
              <a:rPr lang="es-ES" sz="2000" b="1" i="1" dirty="0" smtClean="0"/>
              <a:t>27/11/2017</a:t>
            </a:r>
            <a:endParaRPr lang="es-ES" sz="2000" b="1" i="1" dirty="0"/>
          </a:p>
        </p:txBody>
      </p:sp>
      <p:pic>
        <p:nvPicPr>
          <p:cNvPr id="4" name="Picture 3" descr="ashurbanipal lion hunting nineveh palac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000108"/>
            <a:ext cx="6494037" cy="4786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es-ES" sz="3200" dirty="0" smtClean="0"/>
              <a:t>GUEPARDO ASIÁTICO</a:t>
            </a:r>
            <a:br>
              <a:rPr lang="es-ES" sz="3200" dirty="0" smtClean="0"/>
            </a:br>
            <a:r>
              <a:rPr lang="es-ES" sz="3200" i="1" dirty="0" err="1" smtClean="0"/>
              <a:t>Acinonyx</a:t>
            </a:r>
            <a:r>
              <a:rPr lang="es-ES" sz="3200" i="1" dirty="0" smtClean="0"/>
              <a:t> </a:t>
            </a:r>
            <a:r>
              <a:rPr lang="es-ES" sz="3200" i="1" dirty="0" err="1" smtClean="0"/>
              <a:t>jubatus</a:t>
            </a:r>
            <a:r>
              <a:rPr lang="es-ES" sz="3200" i="1" dirty="0" smtClean="0"/>
              <a:t> </a:t>
            </a:r>
            <a:r>
              <a:rPr lang="es-ES" sz="3200" i="1" dirty="0" err="1" smtClean="0"/>
              <a:t>venaticus</a:t>
            </a:r>
            <a:endParaRPr lang="es-ES" sz="3200" dirty="0"/>
          </a:p>
        </p:txBody>
      </p:sp>
      <p:pic>
        <p:nvPicPr>
          <p:cNvPr id="4" name="Content Placeholder 3" descr="asian cheeta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962" y="2085975"/>
            <a:ext cx="8982075" cy="38290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57232"/>
            <a:ext cx="4038600" cy="5268931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s-ES" sz="2400" dirty="0" smtClean="0"/>
              <a:t>Se distribuía por todo Oriente Medio hasta India</a:t>
            </a:r>
          </a:p>
          <a:p>
            <a:pPr algn="just"/>
            <a:r>
              <a:rPr lang="es-ES" sz="2400" dirty="0" smtClean="0"/>
              <a:t>Fue exterminado  por su piel. Entre 1918 (Irak) y 1951(India) fue desapareciendo de casi toda su área de distribución</a:t>
            </a:r>
          </a:p>
          <a:p>
            <a:pPr algn="just"/>
            <a:r>
              <a:rPr lang="es-ES" sz="2400" dirty="0" smtClean="0"/>
              <a:t>Actualmente sobreviven entre 70 y 100 ejemplares en cinco áreas protegidas del centro-este de Irán, donde se alimentan de gacelas , ovejas salvajes y liebres, en ambientes esteparios semidesérticos.</a:t>
            </a:r>
          </a:p>
          <a:p>
            <a:pPr algn="just"/>
            <a:r>
              <a:rPr lang="es-ES" sz="2400" dirty="0" smtClean="0"/>
              <a:t>En Afganistán está extinguido desde 1950, pero en 2006 se descubre una piel de guepardo en un bazar de Mazar-i </a:t>
            </a:r>
            <a:r>
              <a:rPr lang="es-ES" sz="2400" dirty="0" err="1" smtClean="0"/>
              <a:t>Sharif</a:t>
            </a:r>
            <a:r>
              <a:rPr lang="es-ES" sz="2400" dirty="0" smtClean="0"/>
              <a:t>, por lo que su situación es dudosa y desconocida.</a:t>
            </a:r>
          </a:p>
          <a:p>
            <a:pPr algn="just"/>
            <a:endParaRPr lang="es-ES" sz="2400" dirty="0" smtClean="0"/>
          </a:p>
          <a:p>
            <a:pPr algn="just"/>
            <a:endParaRPr lang="es-ES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s-ES"/>
          </a:p>
        </p:txBody>
      </p:sp>
      <p:pic>
        <p:nvPicPr>
          <p:cNvPr id="5" name="Picture 4" descr="iraq-bedouin-cheetah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928670"/>
            <a:ext cx="3429024" cy="4794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214290"/>
          </a:xfrm>
        </p:spPr>
        <p:txBody>
          <a:bodyPr>
            <a:normAutofit fontScale="90000"/>
          </a:bodyPr>
          <a:lstStyle/>
          <a:p>
            <a:endParaRPr lang="es-E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285728"/>
            <a:ext cx="9144000" cy="6572272"/>
          </a:xfrm>
        </p:spPr>
        <p:txBody>
          <a:bodyPr>
            <a:normAutofit/>
          </a:bodyPr>
          <a:lstStyle/>
          <a:p>
            <a:pPr algn="just"/>
            <a:r>
              <a:rPr lang="es-ES" sz="2400" dirty="0" smtClean="0"/>
              <a:t>En India, príncipes y aristócratas domesticaban a los guepardos y los adiestraban para cazar gacelas.  Estos eran propiedad del nabab de </a:t>
            </a:r>
            <a:r>
              <a:rPr lang="es-ES" sz="2400" dirty="0" err="1" smtClean="0"/>
              <a:t>Oudh</a:t>
            </a:r>
            <a:endParaRPr lang="es-ES" sz="2400" dirty="0" smtClean="0"/>
          </a:p>
          <a:p>
            <a:pPr algn="just"/>
            <a:endParaRPr lang="es-ES" sz="2400" dirty="0"/>
          </a:p>
        </p:txBody>
      </p:sp>
      <p:pic>
        <p:nvPicPr>
          <p:cNvPr id="7" name="Picture 6" descr="Cheetahs_nawab_oudh18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1357298"/>
            <a:ext cx="6643734" cy="52948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285728"/>
          </a:xfrm>
        </p:spPr>
        <p:txBody>
          <a:bodyPr>
            <a:normAutofit fontScale="90000"/>
          </a:bodyPr>
          <a:lstStyle/>
          <a:p>
            <a:endParaRPr lang="es-ES" dirty="0"/>
          </a:p>
        </p:txBody>
      </p:sp>
      <p:pic>
        <p:nvPicPr>
          <p:cNvPr id="4" name="Content Placeholder 3" descr="distribucion cheetah africa y asi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13522"/>
            <a:ext cx="9144000" cy="59167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45719"/>
          </a:xfrm>
        </p:spPr>
        <p:txBody>
          <a:bodyPr>
            <a:normAutofit fontScale="90000"/>
          </a:bodyPr>
          <a:lstStyle/>
          <a:p>
            <a:endParaRPr lang="es-ES" dirty="0"/>
          </a:p>
        </p:txBody>
      </p:sp>
      <p:pic>
        <p:nvPicPr>
          <p:cNvPr id="4" name="Content Placeholder 3" descr="cheetahmapira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46" y="66859"/>
            <a:ext cx="4714908" cy="67242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214290"/>
          </a:xfrm>
        </p:spPr>
        <p:txBody>
          <a:bodyPr>
            <a:normAutofit fontScale="90000"/>
          </a:bodyPr>
          <a:lstStyle/>
          <a:p>
            <a:endParaRPr lang="es-ES" dirty="0"/>
          </a:p>
        </p:txBody>
      </p:sp>
      <p:pic>
        <p:nvPicPr>
          <p:cNvPr id="4" name="Content Placeholder 3" descr="Asian_cheetah-miandasht refuge Ira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9651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42852"/>
          </a:xfrm>
        </p:spPr>
        <p:txBody>
          <a:bodyPr>
            <a:normAutofit fontScale="90000"/>
          </a:bodyPr>
          <a:lstStyle/>
          <a:p>
            <a:endParaRPr lang="es-ES" dirty="0"/>
          </a:p>
        </p:txBody>
      </p:sp>
      <p:pic>
        <p:nvPicPr>
          <p:cNvPr id="4" name="Content Placeholder 3" descr="cheetah en la niev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88"/>
            <a:ext cx="9144000" cy="68554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>
            <a:normAutofit/>
          </a:bodyPr>
          <a:lstStyle/>
          <a:p>
            <a:r>
              <a:rPr lang="es-ES" sz="3200" dirty="0" smtClean="0"/>
              <a:t>LEOPARDO ASIÁTICO</a:t>
            </a:r>
            <a:endParaRPr lang="es-ES" sz="3200" dirty="0"/>
          </a:p>
        </p:txBody>
      </p:sp>
      <p:pic>
        <p:nvPicPr>
          <p:cNvPr id="4" name="Content Placeholder 3" descr="leopards_of_the_world_by_rogerdhall-d8vmvx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714355"/>
            <a:ext cx="7643866" cy="61255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285728"/>
          </a:xfrm>
        </p:spPr>
        <p:txBody>
          <a:bodyPr>
            <a:normAutofit fontScale="90000"/>
          </a:bodyPr>
          <a:lstStyle/>
          <a:p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85728"/>
            <a:ext cx="9144000" cy="6572272"/>
          </a:xfrm>
        </p:spPr>
        <p:txBody>
          <a:bodyPr>
            <a:normAutofit/>
          </a:bodyPr>
          <a:lstStyle/>
          <a:p>
            <a:pPr algn="just"/>
            <a:r>
              <a:rPr lang="es-ES" sz="2400" dirty="0" smtClean="0"/>
              <a:t>El leopardo se extendió en Asia desde Turquía hasta Siberia, por Oriente Medio, India, Asia Sudoriental y Norte de China.</a:t>
            </a:r>
          </a:p>
          <a:p>
            <a:pPr algn="just"/>
            <a:r>
              <a:rPr lang="es-ES" sz="2400" dirty="0" smtClean="0"/>
              <a:t>Constituye nueve subespecies, de las cuales están en peligro de extinción el leopardo árabe, el leopardo persa y el leopardo del Amur.</a:t>
            </a:r>
          </a:p>
          <a:p>
            <a:pPr algn="just"/>
            <a:r>
              <a:rPr lang="es-ES" sz="2400" dirty="0" smtClean="0"/>
              <a:t>Es un animal extraordinariamente adaptable. Su camuflaje le vale tanto para áreas rocosas y desérticas como para bosques caducifolios o tropicales.</a:t>
            </a:r>
          </a:p>
          <a:p>
            <a:pPr algn="just"/>
            <a:r>
              <a:rPr lang="es-ES" sz="2400" dirty="0" smtClean="0"/>
              <a:t>Su tamaño medio, ni grande ni pequeño, le evita el tener que depender de presas de gran porte, y poder así sobrevivir en ambientes desérticos consumiendo roedores.</a:t>
            </a: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214290"/>
          </a:xfrm>
        </p:spPr>
        <p:txBody>
          <a:bodyPr>
            <a:normAutofit fontScale="90000"/>
          </a:bodyPr>
          <a:lstStyle/>
          <a:p>
            <a:endParaRPr lang="es-ES" dirty="0"/>
          </a:p>
        </p:txBody>
      </p:sp>
      <p:pic>
        <p:nvPicPr>
          <p:cNvPr id="4" name="Content Placeholder 3" descr="Panthera_pardus_subspecies_map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3043"/>
            <a:ext cx="9144000" cy="68810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es-ES" sz="2800" i="1" dirty="0" smtClean="0"/>
              <a:t>INTRODUCCIÓN</a:t>
            </a:r>
            <a:endParaRPr lang="es-ES" sz="2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rmAutofit/>
          </a:bodyPr>
          <a:lstStyle/>
          <a:p>
            <a:pPr algn="just"/>
            <a:r>
              <a:rPr lang="es-ES" sz="2400" dirty="0" smtClean="0"/>
              <a:t>Las relaciones entre las faunas  africana y asiática son fluidas desde hace millones de años, y se han producido intercambios como entre Eurasia y Norteamérica a través del Puente de Bering.</a:t>
            </a:r>
          </a:p>
          <a:p>
            <a:pPr algn="just"/>
            <a:r>
              <a:rPr lang="es-ES" sz="2400" dirty="0" smtClean="0"/>
              <a:t>El león, el guepardo, el leopardo y el avestruz se originaron en África y se extendieron por Asia.</a:t>
            </a:r>
          </a:p>
          <a:p>
            <a:pPr algn="just"/>
            <a:r>
              <a:rPr lang="es-ES" sz="2400" dirty="0" smtClean="0"/>
              <a:t>El elefante, el rinoceronte, la gacela y la hiena, por el contrario, se originaron en Eurasia y se extendieron a Asia.</a:t>
            </a:r>
          </a:p>
          <a:p>
            <a:pPr algn="just"/>
            <a:r>
              <a:rPr lang="es-ES" sz="2400" dirty="0" smtClean="0"/>
              <a:t>La “fauna africana de la diáspora” ha tenido mucha relación con las civilizaciones clásicas.</a:t>
            </a:r>
          </a:p>
          <a:p>
            <a:pPr algn="just"/>
            <a:r>
              <a:rPr lang="es-ES" sz="2400" dirty="0" smtClean="0"/>
              <a:t>Actualmente estas especies están en peligro crítico de extinción.</a:t>
            </a:r>
          </a:p>
          <a:p>
            <a:pPr algn="just"/>
            <a:r>
              <a:rPr lang="es-ES" sz="2400" dirty="0" smtClean="0"/>
              <a:t>Para el avestruz asiático ya es tarde, pues se encuentra oficialmente extinguida.</a:t>
            </a: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es-ES" sz="3200" dirty="0" smtClean="0"/>
              <a:t>LEOPARDO ÁRABE</a:t>
            </a:r>
            <a:br>
              <a:rPr lang="es-ES" sz="3200" dirty="0" smtClean="0"/>
            </a:br>
            <a:r>
              <a:rPr lang="es-ES" sz="3200" i="1" dirty="0" err="1" smtClean="0"/>
              <a:t>Panthera</a:t>
            </a:r>
            <a:r>
              <a:rPr lang="es-ES" sz="3200" i="1" dirty="0" smtClean="0"/>
              <a:t> </a:t>
            </a:r>
            <a:r>
              <a:rPr lang="es-ES" sz="3200" i="1" dirty="0" err="1" smtClean="0"/>
              <a:t>pardus</a:t>
            </a:r>
            <a:r>
              <a:rPr lang="es-ES" sz="3200" i="1" dirty="0" smtClean="0"/>
              <a:t> </a:t>
            </a:r>
            <a:r>
              <a:rPr lang="es-ES" sz="3200" i="1" dirty="0" err="1" smtClean="0"/>
              <a:t>nimr</a:t>
            </a:r>
            <a:endParaRPr lang="es-ES" sz="3200" dirty="0"/>
          </a:p>
        </p:txBody>
      </p:sp>
      <p:pic>
        <p:nvPicPr>
          <p:cNvPr id="4" name="Content Placeholder 3" descr="arabian-leopard2_oma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71545"/>
            <a:ext cx="9144000" cy="578645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357166"/>
          </a:xfrm>
        </p:spPr>
        <p:txBody>
          <a:bodyPr>
            <a:normAutofit fontScale="90000"/>
          </a:bodyPr>
          <a:lstStyle/>
          <a:p>
            <a:endParaRPr lang="es-ES" dirty="0"/>
          </a:p>
        </p:txBody>
      </p:sp>
      <p:pic>
        <p:nvPicPr>
          <p:cNvPr id="4" name="Content Placeholder 3" descr="Distribution_of_Arabian_leopar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66" y="1"/>
            <a:ext cx="9127434" cy="6857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45719"/>
          </a:xfrm>
        </p:spPr>
        <p:txBody>
          <a:bodyPr>
            <a:normAutofit fontScale="90000"/>
          </a:bodyPr>
          <a:lstStyle/>
          <a:p>
            <a:endParaRPr lang="es-E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s-ES" sz="2400" dirty="0" smtClean="0"/>
              <a:t>Es la subespecie más pequeña de los leopardos.</a:t>
            </a:r>
          </a:p>
          <a:p>
            <a:r>
              <a:rPr lang="es-ES" sz="2400" dirty="0" smtClean="0"/>
              <a:t>Existe un programa de cría en cautividad en Omán, ya que viven como mucho 200 en libertad.</a:t>
            </a:r>
          </a:p>
          <a:p>
            <a:endParaRPr lang="es-ES" sz="2400" dirty="0"/>
          </a:p>
        </p:txBody>
      </p:sp>
      <p:pic>
        <p:nvPicPr>
          <p:cNvPr id="6" name="Picture 5" descr="leopardos oman fototrampeado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285860"/>
            <a:ext cx="7786742" cy="519116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>
            <a:normAutofit fontScale="90000"/>
          </a:bodyPr>
          <a:lstStyle/>
          <a:p>
            <a:r>
              <a:rPr lang="es-ES" sz="3200" i="1" dirty="0" smtClean="0"/>
              <a:t>LEOPARDO PERSA</a:t>
            </a:r>
            <a:br>
              <a:rPr lang="es-ES" sz="3200" i="1" dirty="0" smtClean="0"/>
            </a:br>
            <a:r>
              <a:rPr lang="es-ES" sz="3200" i="1" dirty="0" err="1" smtClean="0"/>
              <a:t>Panthera</a:t>
            </a:r>
            <a:r>
              <a:rPr lang="es-ES" sz="3200" i="1" dirty="0" smtClean="0"/>
              <a:t> </a:t>
            </a:r>
            <a:r>
              <a:rPr lang="es-ES" sz="3200" i="1" dirty="0" err="1" smtClean="0"/>
              <a:t>pardus</a:t>
            </a:r>
            <a:r>
              <a:rPr lang="es-ES" sz="3200" i="1" dirty="0" smtClean="0"/>
              <a:t> </a:t>
            </a:r>
            <a:r>
              <a:rPr lang="es-ES" sz="3200" i="1" dirty="0" err="1" smtClean="0"/>
              <a:t>saxicolor</a:t>
            </a:r>
            <a:endParaRPr lang="es-ES" sz="3200" i="1" dirty="0"/>
          </a:p>
        </p:txBody>
      </p:sp>
      <p:pic>
        <p:nvPicPr>
          <p:cNvPr id="4" name="Content Placeholder 3" descr="persian-leopard-sno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71546"/>
            <a:ext cx="9144000" cy="5786454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285728"/>
          </a:xfrm>
        </p:spPr>
        <p:txBody>
          <a:bodyPr>
            <a:normAutofit fontScale="90000"/>
          </a:bodyPr>
          <a:lstStyle/>
          <a:p>
            <a:endParaRPr lang="es-E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/>
          </a:bodyPr>
          <a:lstStyle/>
          <a:p>
            <a:pPr algn="just"/>
            <a:r>
              <a:rPr lang="es-ES" sz="2400" dirty="0" smtClean="0"/>
              <a:t>Sobreviven entre 870 y 1300 ejemplares en el Cáucaso , Norte de Irán y Turkmenistán. Es la subespecie más grande.</a:t>
            </a:r>
          </a:p>
          <a:p>
            <a:pPr algn="just"/>
            <a:r>
              <a:rPr lang="es-ES" sz="2400" dirty="0" smtClean="0"/>
              <a:t>Se han reintroducido en el Parque Nacional </a:t>
            </a:r>
            <a:r>
              <a:rPr lang="es-ES" sz="2400" dirty="0" err="1" smtClean="0"/>
              <a:t>Sochi</a:t>
            </a:r>
            <a:r>
              <a:rPr lang="es-ES" sz="2400" dirty="0" smtClean="0"/>
              <a:t>, en el Cáucaso ruso</a:t>
            </a:r>
            <a:endParaRPr lang="es-ES" sz="2400" dirty="0"/>
          </a:p>
        </p:txBody>
      </p:sp>
      <p:pic>
        <p:nvPicPr>
          <p:cNvPr id="7" name="Content Placeholder 6" descr="Persian_leopard_present_range.pn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1357291" y="2571743"/>
            <a:ext cx="6641088" cy="3881801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285728"/>
          </a:xfrm>
        </p:spPr>
        <p:txBody>
          <a:bodyPr>
            <a:normAutofit fontScale="90000"/>
          </a:bodyPr>
          <a:lstStyle/>
          <a:p>
            <a:endParaRPr lang="es-ES" dirty="0"/>
          </a:p>
        </p:txBody>
      </p:sp>
      <p:pic>
        <p:nvPicPr>
          <p:cNvPr id="4" name="Content Placeholder 3" descr="CaucasusLeopards-Artboard_2.ngsversion.147032118110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45719"/>
          </a:xfrm>
        </p:spPr>
        <p:txBody>
          <a:bodyPr>
            <a:normAutofit fontScale="90000"/>
          </a:bodyPr>
          <a:lstStyle/>
          <a:p>
            <a:endParaRPr lang="es-ES" dirty="0"/>
          </a:p>
        </p:txBody>
      </p:sp>
      <p:pic>
        <p:nvPicPr>
          <p:cNvPr id="4" name="Content Placeholder 3" descr="persian leopard sochi russi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285728"/>
          </a:xfrm>
        </p:spPr>
        <p:txBody>
          <a:bodyPr>
            <a:normAutofit fontScale="90000"/>
          </a:bodyPr>
          <a:lstStyle/>
          <a:p>
            <a:endParaRPr lang="es-ES" dirty="0"/>
          </a:p>
        </p:txBody>
      </p:sp>
      <p:pic>
        <p:nvPicPr>
          <p:cNvPr id="4" name="Content Placeholder 3" descr="persian leopard salouk PN Ira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6271"/>
            <a:ext cx="9144000" cy="6643709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71546"/>
          </a:xfrm>
        </p:spPr>
        <p:txBody>
          <a:bodyPr>
            <a:normAutofit/>
          </a:bodyPr>
          <a:lstStyle/>
          <a:p>
            <a:r>
              <a:rPr lang="es-ES" sz="3200" dirty="0" smtClean="0"/>
              <a:t>AVESTRUZ ASIÁTICO</a:t>
            </a:r>
            <a:br>
              <a:rPr lang="es-ES" sz="3200" dirty="0" smtClean="0"/>
            </a:br>
            <a:r>
              <a:rPr lang="es-ES" sz="3200" i="1" dirty="0" err="1" smtClean="0"/>
              <a:t>Struthio</a:t>
            </a:r>
            <a:r>
              <a:rPr lang="es-ES" sz="3200" i="1" dirty="0" smtClean="0"/>
              <a:t> </a:t>
            </a:r>
            <a:r>
              <a:rPr lang="es-ES" sz="3200" i="1" dirty="0" err="1" smtClean="0"/>
              <a:t>camelus</a:t>
            </a:r>
            <a:r>
              <a:rPr lang="es-ES" sz="3200" i="1" dirty="0" smtClean="0"/>
              <a:t> </a:t>
            </a:r>
            <a:r>
              <a:rPr lang="es-ES" sz="3200" i="1" dirty="0" err="1" smtClean="0"/>
              <a:t>syriacus</a:t>
            </a:r>
            <a:endParaRPr lang="es-ES" sz="3200" dirty="0"/>
          </a:p>
        </p:txBody>
      </p:sp>
      <p:pic>
        <p:nvPicPr>
          <p:cNvPr id="4" name="Content Placeholder 3" descr="640px-Syrian_Ostrich_and_Leopar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093085"/>
            <a:ext cx="8715436" cy="5618865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214290"/>
          </a:xfrm>
        </p:spPr>
        <p:txBody>
          <a:bodyPr>
            <a:normAutofit fontScale="90000"/>
          </a:bodyPr>
          <a:lstStyle/>
          <a:p>
            <a:endParaRPr lang="es-E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500042"/>
            <a:ext cx="4038600" cy="6000792"/>
          </a:xfrm>
        </p:spPr>
        <p:txBody>
          <a:bodyPr>
            <a:normAutofit/>
          </a:bodyPr>
          <a:lstStyle/>
          <a:p>
            <a:pPr algn="just"/>
            <a:r>
              <a:rPr lang="es-ES" sz="2400" dirty="0" smtClean="0"/>
              <a:t>Históricamente distribuida por Oriente Medio y Arabia.</a:t>
            </a:r>
          </a:p>
          <a:p>
            <a:pPr algn="just"/>
            <a:r>
              <a:rPr lang="es-ES" sz="2400" dirty="0" smtClean="0"/>
              <a:t>Fue cazada por todas las civilizaciones para explotar sus plumas, su carne , que es </a:t>
            </a:r>
            <a:r>
              <a:rPr lang="es-ES" sz="2400" i="1" dirty="0" err="1" smtClean="0"/>
              <a:t>halal</a:t>
            </a:r>
            <a:r>
              <a:rPr lang="es-ES" sz="2400" dirty="0" smtClean="0"/>
              <a:t> para los musulmanes, y sus huevos</a:t>
            </a:r>
          </a:p>
          <a:p>
            <a:pPr algn="just"/>
            <a:r>
              <a:rPr lang="es-ES" sz="2400" dirty="0" smtClean="0"/>
              <a:t>La extinción fue acelerada con la introducción de las armas de fuego y los vehículos a motor. Las últimas murieron en Arabia en los años 40 del siglo XX</a:t>
            </a:r>
            <a:endParaRPr lang="es-ES" sz="2400" dirty="0"/>
          </a:p>
        </p:txBody>
      </p:sp>
      <p:pic>
        <p:nvPicPr>
          <p:cNvPr id="7" name="Content Placeholder 6" descr="caza del avestruz en Palestina 1877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00628" y="571480"/>
            <a:ext cx="3391056" cy="491107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>
            <a:normAutofit/>
          </a:bodyPr>
          <a:lstStyle/>
          <a:p>
            <a:r>
              <a:rPr lang="es-ES" sz="3200" dirty="0" smtClean="0"/>
              <a:t>LEÓN ASIÁTICO </a:t>
            </a:r>
            <a:r>
              <a:rPr lang="es-ES" sz="3200" i="1" dirty="0" err="1" smtClean="0"/>
              <a:t>Panthera</a:t>
            </a:r>
            <a:r>
              <a:rPr lang="es-ES" sz="3200" i="1" dirty="0" smtClean="0"/>
              <a:t> leo</a:t>
            </a:r>
            <a:endParaRPr lang="es-ES" sz="3200" dirty="0"/>
          </a:p>
        </p:txBody>
      </p:sp>
      <p:pic>
        <p:nvPicPr>
          <p:cNvPr id="4" name="Content Placeholder 3" descr="asiatic-lion-8-bi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6181" y="785794"/>
            <a:ext cx="9190181" cy="61240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45719"/>
          </a:xfrm>
        </p:spPr>
        <p:txBody>
          <a:bodyPr>
            <a:normAutofit fontScale="90000"/>
          </a:bodyPr>
          <a:lstStyle/>
          <a:p>
            <a:endParaRPr lang="es-ES" dirty="0"/>
          </a:p>
        </p:txBody>
      </p:sp>
      <p:pic>
        <p:nvPicPr>
          <p:cNvPr id="7" name="Content Placeholder 6" descr="arabian-ostrich-hunting-saudi-carving roc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45719"/>
          </a:xfrm>
        </p:spPr>
        <p:txBody>
          <a:bodyPr>
            <a:normAutofit fontScale="90000"/>
          </a:bodyPr>
          <a:lstStyle/>
          <a:p>
            <a:endParaRPr lang="es-ES" dirty="0"/>
          </a:p>
        </p:txBody>
      </p:sp>
      <p:pic>
        <p:nvPicPr>
          <p:cNvPr id="4" name="Content Placeholder 3" descr="huevo avestruz fujairah museum UA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71480"/>
            <a:ext cx="9144000" cy="571504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53966"/>
          </a:xfrm>
        </p:spPr>
        <p:txBody>
          <a:bodyPr>
            <a:normAutofit fontScale="90000"/>
          </a:bodyPr>
          <a:lstStyle/>
          <a:p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57166"/>
            <a:ext cx="9144000" cy="6500834"/>
          </a:xfrm>
        </p:spPr>
        <p:txBody>
          <a:bodyPr>
            <a:normAutofit/>
          </a:bodyPr>
          <a:lstStyle/>
          <a:p>
            <a:pPr algn="just"/>
            <a:r>
              <a:rPr lang="es-ES" sz="2400" dirty="0" smtClean="0"/>
              <a:t>Antiguamente se consideraba una subespecie aparte de león, </a:t>
            </a:r>
            <a:r>
              <a:rPr lang="es-ES" sz="2400" i="1" dirty="0" err="1" smtClean="0"/>
              <a:t>Panthera</a:t>
            </a:r>
            <a:r>
              <a:rPr lang="es-ES" sz="2400" i="1" dirty="0" smtClean="0"/>
              <a:t> leo </a:t>
            </a:r>
            <a:r>
              <a:rPr lang="es-ES" sz="2400" i="1" dirty="0" err="1" smtClean="0"/>
              <a:t>persica</a:t>
            </a:r>
            <a:r>
              <a:rPr lang="es-ES" sz="2400" dirty="0" smtClean="0"/>
              <a:t>, pero recientes estudios genéticos eliminan dicha subespecie.</a:t>
            </a:r>
          </a:p>
          <a:p>
            <a:pPr algn="just"/>
            <a:r>
              <a:rPr lang="es-ES" sz="2400" dirty="0" smtClean="0"/>
              <a:t>Algo más pequeño que el león africano, con una melena más rala en los machos, y grupos familiares más pequeños.</a:t>
            </a:r>
          </a:p>
          <a:p>
            <a:pPr algn="just"/>
            <a:r>
              <a:rPr lang="es-ES" sz="2400" dirty="0" smtClean="0"/>
              <a:t>Su último refugio es la Reserva de </a:t>
            </a:r>
            <a:r>
              <a:rPr lang="es-ES" sz="2400" dirty="0" err="1" smtClean="0"/>
              <a:t>Gir</a:t>
            </a:r>
            <a:r>
              <a:rPr lang="es-ES" sz="2400" dirty="0" smtClean="0"/>
              <a:t> (</a:t>
            </a:r>
            <a:r>
              <a:rPr lang="es-ES" sz="2400" dirty="0" err="1" smtClean="0"/>
              <a:t>Gujarat</a:t>
            </a:r>
            <a:r>
              <a:rPr lang="es-ES" sz="2400" dirty="0" smtClean="0"/>
              <a:t>, India), donde 650 leones se alimentan de ciervos, jabalíes, búfalos y gacelas.</a:t>
            </a:r>
          </a:p>
          <a:p>
            <a:pPr algn="just"/>
            <a:r>
              <a:rPr lang="es-ES" sz="2400" dirty="0" smtClean="0"/>
              <a:t>Históricamente extendidos desde los Balcanes hasta Bengala, fueron exterminados de Europa y el Cáucaso antes del siglo X, de Turquía en el XIX, de Oriente Medio en los años de entreguerras y de Persia en 1942.</a:t>
            </a:r>
          </a:p>
          <a:p>
            <a:pPr algn="just"/>
            <a:r>
              <a:rPr lang="es-ES" sz="2400" dirty="0" smtClean="0"/>
              <a:t>En India sobrevive en </a:t>
            </a:r>
            <a:r>
              <a:rPr lang="es-ES" sz="2400" dirty="0" err="1" smtClean="0"/>
              <a:t>Gir</a:t>
            </a:r>
            <a:r>
              <a:rPr lang="es-ES" sz="2400" dirty="0" smtClean="0"/>
              <a:t> desde fines del siglo XIX, merced a la estricta protección de la reserva de caza por su propietario, el nabab de </a:t>
            </a:r>
            <a:r>
              <a:rPr lang="es-ES" sz="2400" dirty="0" err="1" smtClean="0"/>
              <a:t>Junagadh</a:t>
            </a:r>
            <a:r>
              <a:rPr lang="es-ES" sz="2400" dirty="0" smtClean="0"/>
              <a:t>. Es reserva santuario del león desde 1965</a:t>
            </a: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45719"/>
          </a:xfrm>
        </p:spPr>
        <p:txBody>
          <a:bodyPr>
            <a:normAutofit fontScale="90000"/>
          </a:bodyPr>
          <a:lstStyle/>
          <a:p>
            <a:endParaRPr lang="es-ES" dirty="0"/>
          </a:p>
        </p:txBody>
      </p:sp>
      <p:pic>
        <p:nvPicPr>
          <p:cNvPr id="4" name="Content Placeholder 3" descr="asiatic lion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57166"/>
            <a:ext cx="9144000" cy="60007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214290"/>
          </a:xfrm>
        </p:spPr>
        <p:txBody>
          <a:bodyPr>
            <a:normAutofit fontScale="90000"/>
          </a:bodyPr>
          <a:lstStyle/>
          <a:p>
            <a:endParaRPr lang="es-ES" dirty="0"/>
          </a:p>
        </p:txBody>
      </p:sp>
      <p:pic>
        <p:nvPicPr>
          <p:cNvPr id="4" name="Content Placeholder 3" descr="asiatic-lions-conservation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28670"/>
            <a:ext cx="9144000" cy="505461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357166"/>
          </a:xfrm>
        </p:spPr>
        <p:txBody>
          <a:bodyPr>
            <a:normAutofit fontScale="90000"/>
          </a:bodyPr>
          <a:lstStyle/>
          <a:p>
            <a:endParaRPr lang="es-ES" dirty="0"/>
          </a:p>
        </p:txBody>
      </p:sp>
      <p:pic>
        <p:nvPicPr>
          <p:cNvPr id="4" name="Content Placeholder 3" descr="distribucion león asiático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84655"/>
            <a:ext cx="7429552" cy="64886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357166"/>
          </a:xfrm>
        </p:spPr>
        <p:txBody>
          <a:bodyPr>
            <a:normAutofit fontScale="90000"/>
          </a:bodyPr>
          <a:lstStyle/>
          <a:p>
            <a:endParaRPr lang="es-ES" dirty="0"/>
          </a:p>
        </p:txBody>
      </p:sp>
      <p:pic>
        <p:nvPicPr>
          <p:cNvPr id="4" name="Content Placeholder 3" descr="Map_Guj_Nat_Parks_Sanctuary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01706"/>
            <a:ext cx="9144000" cy="64545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357166"/>
          </a:xfrm>
        </p:spPr>
        <p:txBody>
          <a:bodyPr>
            <a:normAutofit fontScale="90000"/>
          </a:bodyPr>
          <a:lstStyle/>
          <a:p>
            <a:endParaRPr lang="es-ES" dirty="0"/>
          </a:p>
        </p:txBody>
      </p:sp>
      <p:pic>
        <p:nvPicPr>
          <p:cNvPr id="4" name="Content Placeholder 3" descr="bosque de Gi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85728"/>
            <a:ext cx="9144000" cy="63579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645</Words>
  <Application>Microsoft Office PowerPoint</Application>
  <PresentationFormat>On-screen Show (4:3)</PresentationFormat>
  <Paragraphs>38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FAUNA AFRICANA FUERA DE ÁFRICA</vt:lpstr>
      <vt:lpstr>INTRODUCCIÓN</vt:lpstr>
      <vt:lpstr>LEÓN ASIÁTICO Panthera leo</vt:lpstr>
      <vt:lpstr>Slide 4</vt:lpstr>
      <vt:lpstr>Slide 5</vt:lpstr>
      <vt:lpstr>Slide 6</vt:lpstr>
      <vt:lpstr>Slide 7</vt:lpstr>
      <vt:lpstr>Slide 8</vt:lpstr>
      <vt:lpstr>Slide 9</vt:lpstr>
      <vt:lpstr>GUEPARDO ASIÁTICO Acinonyx jubatus venaticus</vt:lpstr>
      <vt:lpstr>Slide 11</vt:lpstr>
      <vt:lpstr>Slide 12</vt:lpstr>
      <vt:lpstr>Slide 13</vt:lpstr>
      <vt:lpstr>Slide 14</vt:lpstr>
      <vt:lpstr>Slide 15</vt:lpstr>
      <vt:lpstr>Slide 16</vt:lpstr>
      <vt:lpstr>LEOPARDO ASIÁTICO</vt:lpstr>
      <vt:lpstr>Slide 18</vt:lpstr>
      <vt:lpstr>Slide 19</vt:lpstr>
      <vt:lpstr>LEOPARDO ÁRABE Panthera pardus nimr</vt:lpstr>
      <vt:lpstr>Slide 21</vt:lpstr>
      <vt:lpstr>Slide 22</vt:lpstr>
      <vt:lpstr>LEOPARDO PERSA Panthera pardus saxicolor</vt:lpstr>
      <vt:lpstr>Slide 24</vt:lpstr>
      <vt:lpstr>Slide 25</vt:lpstr>
      <vt:lpstr>Slide 26</vt:lpstr>
      <vt:lpstr>Slide 27</vt:lpstr>
      <vt:lpstr>AVESTRUZ ASIÁTICO Struthio camelus syriacus</vt:lpstr>
      <vt:lpstr>Slide 29</vt:lpstr>
      <vt:lpstr>Slide 30</vt:lpstr>
      <vt:lpstr>Slide 31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MANIGARRILANDIA</dc:creator>
  <cp:lastModifiedBy>MANIGARRILANDIA</cp:lastModifiedBy>
  <cp:revision>38</cp:revision>
  <dcterms:created xsi:type="dcterms:W3CDTF">2017-11-21T15:32:39Z</dcterms:created>
  <dcterms:modified xsi:type="dcterms:W3CDTF">2017-11-21T18:38:11Z</dcterms:modified>
</cp:coreProperties>
</file>