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sldIdLst>
    <p:sldId id="256" r:id="rId2"/>
    <p:sldId id="272" r:id="rId3"/>
    <p:sldId id="257" r:id="rId4"/>
    <p:sldId id="258" r:id="rId5"/>
    <p:sldId id="273" r:id="rId6"/>
    <p:sldId id="259" r:id="rId7"/>
    <p:sldId id="274" r:id="rId8"/>
    <p:sldId id="260" r:id="rId9"/>
    <p:sldId id="275" r:id="rId10"/>
    <p:sldId id="261" r:id="rId11"/>
    <p:sldId id="262" r:id="rId12"/>
    <p:sldId id="263" r:id="rId13"/>
    <p:sldId id="276" r:id="rId14"/>
    <p:sldId id="264" r:id="rId15"/>
    <p:sldId id="277" r:id="rId16"/>
    <p:sldId id="265" r:id="rId17"/>
    <p:sldId id="266" r:id="rId18"/>
    <p:sldId id="278" r:id="rId19"/>
    <p:sldId id="267" r:id="rId20"/>
    <p:sldId id="279" r:id="rId21"/>
    <p:sldId id="268" r:id="rId22"/>
    <p:sldId id="269" r:id="rId23"/>
    <p:sldId id="270" r:id="rId24"/>
    <p:sldId id="271" r:id="rId25"/>
  </p:sldIdLst>
  <p:sldSz cx="9144000" cy="6858000" type="screen4x3"/>
  <p:notesSz cx="6858000" cy="9144000"/>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varScale="1">
        <p:scale>
          <a:sx n="68" d="100"/>
          <a:sy n="68" d="100"/>
        </p:scale>
        <p:origin x="-1446" y="-96"/>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8" name="Title 7"/>
          <p:cNvSpPr>
            <a:spLocks noGrp="1"/>
          </p:cNvSpPr>
          <p:nvPr>
            <p:ph type="ctrTitle"/>
          </p:nvPr>
        </p:nvSpPr>
        <p:spPr>
          <a:xfrm>
            <a:off x="1219200" y="3886200"/>
            <a:ext cx="6858000" cy="990600"/>
          </a:xfrm>
        </p:spPr>
        <p:txBody>
          <a:bodyPr anchor="t" anchorCtr="0"/>
          <a:lstStyle>
            <a:lvl1pPr algn="r">
              <a:defRPr sz="3200">
                <a:solidFill>
                  <a:schemeClr val="tx1"/>
                </a:solidFill>
              </a:defRPr>
            </a:lvl1pPr>
          </a:lstStyle>
          <a:p>
            <a:r>
              <a:rPr kumimoji="0" lang="en-US" smtClean="0"/>
              <a:t>Click to edit Master title style</a:t>
            </a:r>
            <a:endParaRPr kumimoji="0" lang="en-US"/>
          </a:p>
        </p:txBody>
      </p:sp>
      <p:sp>
        <p:nvSpPr>
          <p:cNvPr id="9" name="Subtitle 8"/>
          <p:cNvSpPr>
            <a:spLocks noGrp="1"/>
          </p:cNvSpPr>
          <p:nvPr>
            <p:ph type="subTitle" idx="1"/>
          </p:nvPr>
        </p:nvSpPr>
        <p:spPr>
          <a:xfrm>
            <a:off x="1219200" y="5124450"/>
            <a:ext cx="6858000" cy="533400"/>
          </a:xfrm>
        </p:spPr>
        <p:txBody>
          <a:bodyPr/>
          <a:lstStyle>
            <a:lvl1pPr marL="0" indent="0" algn="r">
              <a:buNone/>
              <a:defRPr sz="2000">
                <a:solidFill>
                  <a:schemeClr val="tx2"/>
                </a:solidFill>
                <a:latin typeface="+mj-lt"/>
                <a:ea typeface="+mj-ea"/>
                <a:cs typeface="+mj-cs"/>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a:xfrm>
            <a:off x="6400800" y="6355080"/>
            <a:ext cx="2286000" cy="365760"/>
          </a:xfrm>
        </p:spPr>
        <p:txBody>
          <a:bodyPr/>
          <a:lstStyle>
            <a:lvl1pPr>
              <a:defRPr sz="1400"/>
            </a:lvl1pPr>
          </a:lstStyle>
          <a:p>
            <a:fld id="{5D84127C-787E-4C7A-9ECF-51462454DCB5}" type="datetimeFigureOut">
              <a:rPr lang="es-ES" smtClean="0"/>
              <a:pPr/>
              <a:t>16/01/2019</a:t>
            </a:fld>
            <a:endParaRPr lang="es-ES"/>
          </a:p>
        </p:txBody>
      </p:sp>
      <p:sp>
        <p:nvSpPr>
          <p:cNvPr id="17" name="Footer Placeholder 16"/>
          <p:cNvSpPr>
            <a:spLocks noGrp="1"/>
          </p:cNvSpPr>
          <p:nvPr>
            <p:ph type="ftr" sz="quarter" idx="11"/>
          </p:nvPr>
        </p:nvSpPr>
        <p:spPr>
          <a:xfrm>
            <a:off x="2898648" y="6355080"/>
            <a:ext cx="3474720" cy="365760"/>
          </a:xfrm>
        </p:spPr>
        <p:txBody>
          <a:bodyPr/>
          <a:lstStyle/>
          <a:p>
            <a:endParaRPr lang="es-ES"/>
          </a:p>
        </p:txBody>
      </p:sp>
      <p:sp>
        <p:nvSpPr>
          <p:cNvPr id="29" name="Slide Number Placeholder 28"/>
          <p:cNvSpPr>
            <a:spLocks noGrp="1"/>
          </p:cNvSpPr>
          <p:nvPr>
            <p:ph type="sldNum" sz="quarter" idx="12"/>
          </p:nvPr>
        </p:nvSpPr>
        <p:spPr>
          <a:xfrm>
            <a:off x="1216152" y="6355080"/>
            <a:ext cx="1219200" cy="365760"/>
          </a:xfrm>
        </p:spPr>
        <p:txBody>
          <a:bodyPr/>
          <a:lstStyle/>
          <a:p>
            <a:fld id="{A37412BB-375A-4FCA-853F-3DB0B3E9376E}" type="slidenum">
              <a:rPr lang="es-ES" smtClean="0"/>
              <a:pPr/>
              <a:t>‹#›</a:t>
            </a:fld>
            <a:endParaRPr lang="es-ES"/>
          </a:p>
        </p:txBody>
      </p:sp>
      <p:sp>
        <p:nvSpPr>
          <p:cNvPr id="21" name="Rectangle 20"/>
          <p:cNvSpPr/>
          <p:nvPr/>
        </p:nvSpPr>
        <p:spPr>
          <a:xfrm>
            <a:off x="904875" y="3648075"/>
            <a:ext cx="7315200" cy="1280160"/>
          </a:xfrm>
          <a:prstGeom prst="rect">
            <a:avLst/>
          </a:prstGeom>
          <a:noFill/>
          <a:ln w="6350" cap="rnd" cmpd="sng" algn="ctr">
            <a:solidFill>
              <a:schemeClr val="accent1"/>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3" name="Rectangle 32"/>
          <p:cNvSpPr/>
          <p:nvPr/>
        </p:nvSpPr>
        <p:spPr>
          <a:xfrm>
            <a:off x="914400" y="5048250"/>
            <a:ext cx="7315200" cy="685800"/>
          </a:xfrm>
          <a:prstGeom prst="rect">
            <a:avLst/>
          </a:prstGeom>
          <a:noFill/>
          <a:ln w="6350" cap="rnd" cmpd="sng" algn="ctr">
            <a:solidFill>
              <a:schemeClr val="accent2"/>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2" name="Rectangle 21"/>
          <p:cNvSpPr/>
          <p:nvPr/>
        </p:nvSpPr>
        <p:spPr>
          <a:xfrm>
            <a:off x="904875" y="3648075"/>
            <a:ext cx="228600" cy="1280160"/>
          </a:xfrm>
          <a:prstGeom prst="rect">
            <a:avLst/>
          </a:prstGeom>
          <a:solidFill>
            <a:schemeClr val="accent1"/>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2" name="Rectangle 31"/>
          <p:cNvSpPr/>
          <p:nvPr/>
        </p:nvSpPr>
        <p:spPr>
          <a:xfrm>
            <a:off x="914400" y="5048250"/>
            <a:ext cx="228600" cy="685800"/>
          </a:xfrm>
          <a:prstGeom prst="rect">
            <a:avLst/>
          </a:prstGeom>
          <a:solidFill>
            <a:schemeClr val="accent2"/>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5D84127C-787E-4C7A-9ECF-51462454DCB5}" type="datetimeFigureOut">
              <a:rPr lang="es-ES" smtClean="0"/>
              <a:pPr/>
              <a:t>16/01/2019</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A37412BB-375A-4FCA-853F-3DB0B3E9376E}" type="slidenum">
              <a:rPr lang="es-ES" smtClean="0"/>
              <a:pPr/>
              <a:t>‹#›</a:t>
            </a:fld>
            <a:endParaRPr lang="es-E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5D84127C-787E-4C7A-9ECF-51462454DCB5}" type="datetimeFigureOut">
              <a:rPr lang="es-ES" smtClean="0"/>
              <a:pPr/>
              <a:t>16/01/2019</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A37412BB-375A-4FCA-853F-3DB0B3E9376E}" type="slidenum">
              <a:rPr lang="es-ES" smtClean="0"/>
              <a:pPr/>
              <a:t>‹#›</a:t>
            </a:fld>
            <a:endParaRPr lang="es-ES"/>
          </a:p>
        </p:txBody>
      </p:sp>
      <p:sp>
        <p:nvSpPr>
          <p:cNvPr id="7" name="Straight Connector 6"/>
          <p:cNvSpPr>
            <a:spLocks noChangeShapeType="1"/>
          </p:cNvSpPr>
          <p:nvPr/>
        </p:nvSpPr>
        <p:spPr bwMode="auto">
          <a:xfrm>
            <a:off x="457200" y="6353175"/>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
        <p:nvSpPr>
          <p:cNvPr id="8" name="Isosceles Triangle 7"/>
          <p:cNvSpPr>
            <a:spLocks noChangeAspect="1"/>
          </p:cNvSpPr>
          <p:nvPr/>
        </p:nvSpPr>
        <p:spPr>
          <a:xfrm rot="5400000">
            <a:off x="419100" y="6467475"/>
            <a:ext cx="190849"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Straight Connector 8"/>
          <p:cNvSpPr>
            <a:spLocks noChangeShapeType="1"/>
          </p:cNvSpPr>
          <p:nvPr/>
        </p:nvSpPr>
        <p:spPr bwMode="auto">
          <a:xfrm rot="5400000">
            <a:off x="3629607" y="3201952"/>
            <a:ext cx="585216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4" name="Date Placeholder 3"/>
          <p:cNvSpPr>
            <a:spLocks noGrp="1"/>
          </p:cNvSpPr>
          <p:nvPr>
            <p:ph type="dt" sz="half" idx="10"/>
          </p:nvPr>
        </p:nvSpPr>
        <p:spPr/>
        <p:txBody>
          <a:bodyPr/>
          <a:lstStyle/>
          <a:p>
            <a:fld id="{5D84127C-787E-4C7A-9ECF-51462454DCB5}" type="datetimeFigureOut">
              <a:rPr lang="es-ES" smtClean="0"/>
              <a:pPr/>
              <a:t>16/01/2019</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A37412BB-375A-4FCA-853F-3DB0B3E9376E}" type="slidenum">
              <a:rPr lang="es-ES" smtClean="0"/>
              <a:pPr/>
              <a:t>‹#›</a:t>
            </a:fld>
            <a:endParaRPr lang="es-ES"/>
          </a:p>
        </p:txBody>
      </p:sp>
      <p:sp>
        <p:nvSpPr>
          <p:cNvPr id="8" name="Content Placeholder 7"/>
          <p:cNvSpPr>
            <a:spLocks noGrp="1"/>
          </p:cNvSpPr>
          <p:nvPr>
            <p:ph sz="quarter" idx="1"/>
          </p:nvPr>
        </p:nvSpPr>
        <p:spPr>
          <a:xfrm>
            <a:off x="457200" y="1219200"/>
            <a:ext cx="8229600" cy="493776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1219200" y="2971800"/>
            <a:ext cx="6858000" cy="1066800"/>
          </a:xfrm>
        </p:spPr>
        <p:txBody>
          <a:bodyPr anchor="t" anchorCtr="0"/>
          <a:lstStyle>
            <a:lvl1pPr algn="r">
              <a:buNone/>
              <a:defRPr sz="3200" b="0" cap="none" baseline="0"/>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1295400" y="4267200"/>
            <a:ext cx="6781800" cy="1143000"/>
          </a:xfrm>
        </p:spPr>
        <p:txBody>
          <a:bodyPr anchor="t" anchorCtr="0"/>
          <a:lstStyle>
            <a:lvl1pPr marL="0" indent="0" algn="r">
              <a:buNone/>
              <a:defRPr sz="20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a:xfrm>
            <a:off x="6400800" y="6355080"/>
            <a:ext cx="2286000" cy="365760"/>
          </a:xfrm>
        </p:spPr>
        <p:txBody>
          <a:bodyPr/>
          <a:lstStyle/>
          <a:p>
            <a:fld id="{5D84127C-787E-4C7A-9ECF-51462454DCB5}" type="datetimeFigureOut">
              <a:rPr lang="es-ES" smtClean="0"/>
              <a:pPr/>
              <a:t>16/01/2019</a:t>
            </a:fld>
            <a:endParaRPr lang="es-ES"/>
          </a:p>
        </p:txBody>
      </p:sp>
      <p:sp>
        <p:nvSpPr>
          <p:cNvPr id="5" name="Footer Placeholder 4"/>
          <p:cNvSpPr>
            <a:spLocks noGrp="1"/>
          </p:cNvSpPr>
          <p:nvPr>
            <p:ph type="ftr" sz="quarter" idx="11"/>
          </p:nvPr>
        </p:nvSpPr>
        <p:spPr>
          <a:xfrm>
            <a:off x="2898648" y="6355080"/>
            <a:ext cx="3474720" cy="365760"/>
          </a:xfrm>
        </p:spPr>
        <p:txBody>
          <a:bodyPr/>
          <a:lstStyle/>
          <a:p>
            <a:endParaRPr lang="es-ES"/>
          </a:p>
        </p:txBody>
      </p:sp>
      <p:sp>
        <p:nvSpPr>
          <p:cNvPr id="6" name="Slide Number Placeholder 5"/>
          <p:cNvSpPr>
            <a:spLocks noGrp="1"/>
          </p:cNvSpPr>
          <p:nvPr>
            <p:ph type="sldNum" sz="quarter" idx="12"/>
          </p:nvPr>
        </p:nvSpPr>
        <p:spPr>
          <a:xfrm>
            <a:off x="1069848" y="6355080"/>
            <a:ext cx="1520952" cy="365760"/>
          </a:xfrm>
        </p:spPr>
        <p:txBody>
          <a:bodyPr/>
          <a:lstStyle/>
          <a:p>
            <a:fld id="{A37412BB-375A-4FCA-853F-3DB0B3E9376E}" type="slidenum">
              <a:rPr lang="es-ES" smtClean="0"/>
              <a:pPr/>
              <a:t>‹#›</a:t>
            </a:fld>
            <a:endParaRPr lang="es-ES"/>
          </a:p>
        </p:txBody>
      </p:sp>
      <p:sp>
        <p:nvSpPr>
          <p:cNvPr id="7" name="Rectangle 6"/>
          <p:cNvSpPr/>
          <p:nvPr/>
        </p:nvSpPr>
        <p:spPr>
          <a:xfrm>
            <a:off x="914400" y="2819400"/>
            <a:ext cx="7315200" cy="1280160"/>
          </a:xfrm>
          <a:prstGeom prst="rect">
            <a:avLst/>
          </a:prstGeom>
          <a:noFill/>
          <a:ln w="6350" cap="rnd" cmpd="sng" algn="ctr">
            <a:solidFill>
              <a:schemeClr val="accent1"/>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Rectangle 7"/>
          <p:cNvSpPr/>
          <p:nvPr/>
        </p:nvSpPr>
        <p:spPr>
          <a:xfrm>
            <a:off x="914400" y="2819400"/>
            <a:ext cx="228600" cy="1280160"/>
          </a:xfrm>
          <a:prstGeom prst="rect">
            <a:avLst/>
          </a:prstGeom>
          <a:solidFill>
            <a:schemeClr val="accent1"/>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914400"/>
          </a:xfrm>
        </p:spPr>
        <p:txBody>
          <a:bodyPr/>
          <a:lstStyle/>
          <a:p>
            <a:r>
              <a:rPr kumimoji="0" lang="en-US" smtClean="0"/>
              <a:t>Click to edit Master title style</a:t>
            </a:r>
            <a:endParaRPr kumimoji="0" lang="en-US"/>
          </a:p>
        </p:txBody>
      </p:sp>
      <p:sp>
        <p:nvSpPr>
          <p:cNvPr id="5" name="Date Placeholder 4"/>
          <p:cNvSpPr>
            <a:spLocks noGrp="1"/>
          </p:cNvSpPr>
          <p:nvPr>
            <p:ph type="dt" sz="half" idx="10"/>
          </p:nvPr>
        </p:nvSpPr>
        <p:spPr/>
        <p:txBody>
          <a:bodyPr/>
          <a:lstStyle/>
          <a:p>
            <a:fld id="{5D84127C-787E-4C7A-9ECF-51462454DCB5}" type="datetimeFigureOut">
              <a:rPr lang="es-ES" smtClean="0"/>
              <a:pPr/>
              <a:t>16/01/2019</a:t>
            </a:fld>
            <a:endParaRPr lang="es-ES"/>
          </a:p>
        </p:txBody>
      </p:sp>
      <p:sp>
        <p:nvSpPr>
          <p:cNvPr id="6" name="Footer Placeholder 5"/>
          <p:cNvSpPr>
            <a:spLocks noGrp="1"/>
          </p:cNvSpPr>
          <p:nvPr>
            <p:ph type="ftr" sz="quarter" idx="11"/>
          </p:nvPr>
        </p:nvSpPr>
        <p:spPr/>
        <p:txBody>
          <a:bodyPr/>
          <a:lstStyle/>
          <a:p>
            <a:endParaRPr lang="es-ES"/>
          </a:p>
        </p:txBody>
      </p:sp>
      <p:sp>
        <p:nvSpPr>
          <p:cNvPr id="7" name="Slide Number Placeholder 6"/>
          <p:cNvSpPr>
            <a:spLocks noGrp="1"/>
          </p:cNvSpPr>
          <p:nvPr>
            <p:ph type="sldNum" sz="quarter" idx="12"/>
          </p:nvPr>
        </p:nvSpPr>
        <p:spPr/>
        <p:txBody>
          <a:bodyPr/>
          <a:lstStyle/>
          <a:p>
            <a:fld id="{A37412BB-375A-4FCA-853F-3DB0B3E9376E}" type="slidenum">
              <a:rPr lang="es-ES" smtClean="0"/>
              <a:pPr/>
              <a:t>‹#›</a:t>
            </a:fld>
            <a:endParaRPr lang="es-ES"/>
          </a:p>
        </p:txBody>
      </p:sp>
      <p:sp>
        <p:nvSpPr>
          <p:cNvPr id="9" name="Content Placeholder 8"/>
          <p:cNvSpPr>
            <a:spLocks noGrp="1"/>
          </p:cNvSpPr>
          <p:nvPr>
            <p:ph sz="quarter" idx="1"/>
          </p:nvPr>
        </p:nvSpPr>
        <p:spPr>
          <a:xfrm>
            <a:off x="457200" y="1219200"/>
            <a:ext cx="4041648" cy="493776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1" name="Content Placeholder 10"/>
          <p:cNvSpPr>
            <a:spLocks noGrp="1"/>
          </p:cNvSpPr>
          <p:nvPr>
            <p:ph sz="quarter" idx="2"/>
          </p:nvPr>
        </p:nvSpPr>
        <p:spPr>
          <a:xfrm>
            <a:off x="4632198" y="1216152"/>
            <a:ext cx="4041648" cy="493776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914400"/>
          </a:xfrm>
        </p:spPr>
        <p:txBody>
          <a:bodyPr anchor="ctr"/>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285875"/>
            <a:ext cx="4040188" cy="685800"/>
          </a:xfrm>
          <a:noFill/>
          <a:ln>
            <a:noFill/>
          </a:ln>
        </p:spPr>
        <p:txBody>
          <a:bodyPr lIns="91440" anchor="b" anchorCtr="0">
            <a:noAutofit/>
          </a:bodyPr>
          <a:lstStyle>
            <a:lvl1pPr marL="0" indent="0">
              <a:buNone/>
              <a:defRPr sz="2400" b="1">
                <a:solidFill>
                  <a:schemeClr val="accent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8200" y="1295400"/>
            <a:ext cx="4041775" cy="685800"/>
          </a:xfrm>
          <a:noFill/>
          <a:ln>
            <a:noFill/>
          </a:ln>
        </p:spPr>
        <p:txBody>
          <a:bodyPr lIns="91440" anchor="b" anchorCtr="0"/>
          <a:lstStyle>
            <a:lvl1pPr marL="0" indent="0">
              <a:buNone/>
              <a:defRPr sz="2400" b="1">
                <a:solidFill>
                  <a:schemeClr val="accent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7" name="Date Placeholder 6"/>
          <p:cNvSpPr>
            <a:spLocks noGrp="1"/>
          </p:cNvSpPr>
          <p:nvPr>
            <p:ph type="dt" sz="half" idx="10"/>
          </p:nvPr>
        </p:nvSpPr>
        <p:spPr/>
        <p:txBody>
          <a:bodyPr/>
          <a:lstStyle/>
          <a:p>
            <a:fld id="{5D84127C-787E-4C7A-9ECF-51462454DCB5}" type="datetimeFigureOut">
              <a:rPr lang="es-ES" smtClean="0"/>
              <a:pPr/>
              <a:t>16/01/2019</a:t>
            </a:fld>
            <a:endParaRPr lang="es-ES"/>
          </a:p>
        </p:txBody>
      </p:sp>
      <p:sp>
        <p:nvSpPr>
          <p:cNvPr id="8" name="Footer Placeholder 7"/>
          <p:cNvSpPr>
            <a:spLocks noGrp="1"/>
          </p:cNvSpPr>
          <p:nvPr>
            <p:ph type="ftr" sz="quarter" idx="11"/>
          </p:nvPr>
        </p:nvSpPr>
        <p:spPr/>
        <p:txBody>
          <a:bodyPr/>
          <a:lstStyle/>
          <a:p>
            <a:endParaRPr lang="es-ES"/>
          </a:p>
        </p:txBody>
      </p:sp>
      <p:sp>
        <p:nvSpPr>
          <p:cNvPr id="9" name="Slide Number Placeholder 8"/>
          <p:cNvSpPr>
            <a:spLocks noGrp="1"/>
          </p:cNvSpPr>
          <p:nvPr>
            <p:ph type="sldNum" sz="quarter" idx="12"/>
          </p:nvPr>
        </p:nvSpPr>
        <p:spPr/>
        <p:txBody>
          <a:bodyPr/>
          <a:lstStyle/>
          <a:p>
            <a:fld id="{A37412BB-375A-4FCA-853F-3DB0B3E9376E}" type="slidenum">
              <a:rPr lang="es-ES" smtClean="0"/>
              <a:pPr/>
              <a:t>‹#›</a:t>
            </a:fld>
            <a:endParaRPr lang="es-ES"/>
          </a:p>
        </p:txBody>
      </p:sp>
      <p:sp>
        <p:nvSpPr>
          <p:cNvPr id="11" name="Content Placeholder 10"/>
          <p:cNvSpPr>
            <a:spLocks noGrp="1"/>
          </p:cNvSpPr>
          <p:nvPr>
            <p:ph sz="quarter" idx="2"/>
          </p:nvPr>
        </p:nvSpPr>
        <p:spPr>
          <a:xfrm>
            <a:off x="457200" y="2133600"/>
            <a:ext cx="4038600" cy="40386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quarter" idx="4"/>
          </p:nvPr>
        </p:nvSpPr>
        <p:spPr>
          <a:xfrm>
            <a:off x="4648200" y="2133600"/>
            <a:ext cx="4038600" cy="40386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914400"/>
          </a:xfrm>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5D84127C-787E-4C7A-9ECF-51462454DCB5}" type="datetimeFigureOut">
              <a:rPr lang="es-ES" smtClean="0"/>
              <a:pPr/>
              <a:t>16/01/2019</a:t>
            </a:fld>
            <a:endParaRPr lang="es-ES"/>
          </a:p>
        </p:txBody>
      </p:sp>
      <p:sp>
        <p:nvSpPr>
          <p:cNvPr id="4" name="Footer Placeholder 3"/>
          <p:cNvSpPr>
            <a:spLocks noGrp="1"/>
          </p:cNvSpPr>
          <p:nvPr>
            <p:ph type="ftr" sz="quarter" idx="11"/>
          </p:nvPr>
        </p:nvSpPr>
        <p:spPr/>
        <p:txBody>
          <a:bodyPr/>
          <a:lstStyle/>
          <a:p>
            <a:endParaRPr lang="es-ES"/>
          </a:p>
        </p:txBody>
      </p:sp>
      <p:sp>
        <p:nvSpPr>
          <p:cNvPr id="5" name="Slide Number Placeholder 4"/>
          <p:cNvSpPr>
            <a:spLocks noGrp="1"/>
          </p:cNvSpPr>
          <p:nvPr>
            <p:ph type="sldNum" sz="quarter" idx="12"/>
          </p:nvPr>
        </p:nvSpPr>
        <p:spPr/>
        <p:txBody>
          <a:bodyPr/>
          <a:lstStyle/>
          <a:p>
            <a:fld id="{A37412BB-375A-4FCA-853F-3DB0B3E9376E}" type="slidenum">
              <a:rPr lang="es-ES" smtClean="0"/>
              <a:pPr/>
              <a:t>‹#›</a:t>
            </a:fld>
            <a:endParaRPr lang="es-ES"/>
          </a:p>
        </p:txBody>
      </p:sp>
      <p:sp>
        <p:nvSpPr>
          <p:cNvPr id="6" name="Isosceles Triangle 5"/>
          <p:cNvSpPr>
            <a:spLocks noChangeAspect="1"/>
          </p:cNvSpPr>
          <p:nvPr/>
        </p:nvSpPr>
        <p:spPr>
          <a:xfrm rot="5400000">
            <a:off x="419100" y="6467475"/>
            <a:ext cx="190849"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D84127C-787E-4C7A-9ECF-51462454DCB5}" type="datetimeFigureOut">
              <a:rPr lang="es-ES" smtClean="0"/>
              <a:pPr/>
              <a:t>16/01/2019</a:t>
            </a:fld>
            <a:endParaRPr lang="es-ES"/>
          </a:p>
        </p:txBody>
      </p:sp>
      <p:sp>
        <p:nvSpPr>
          <p:cNvPr id="3" name="Footer Placeholder 2"/>
          <p:cNvSpPr>
            <a:spLocks noGrp="1"/>
          </p:cNvSpPr>
          <p:nvPr>
            <p:ph type="ftr" sz="quarter" idx="11"/>
          </p:nvPr>
        </p:nvSpPr>
        <p:spPr/>
        <p:txBody>
          <a:bodyPr/>
          <a:lstStyle/>
          <a:p>
            <a:endParaRPr lang="es-ES"/>
          </a:p>
        </p:txBody>
      </p:sp>
      <p:sp>
        <p:nvSpPr>
          <p:cNvPr id="4" name="Slide Number Placeholder 3"/>
          <p:cNvSpPr>
            <a:spLocks noGrp="1"/>
          </p:cNvSpPr>
          <p:nvPr>
            <p:ph type="sldNum" sz="quarter" idx="12"/>
          </p:nvPr>
        </p:nvSpPr>
        <p:spPr/>
        <p:txBody>
          <a:bodyPr/>
          <a:lstStyle/>
          <a:p>
            <a:fld id="{A37412BB-375A-4FCA-853F-3DB0B3E9376E}" type="slidenum">
              <a:rPr lang="es-ES" smtClean="0"/>
              <a:pPr/>
              <a:t>‹#›</a:t>
            </a:fld>
            <a:endParaRPr lang="es-ES"/>
          </a:p>
        </p:txBody>
      </p:sp>
      <p:sp>
        <p:nvSpPr>
          <p:cNvPr id="5" name="Straight Connector 4"/>
          <p:cNvSpPr>
            <a:spLocks noChangeShapeType="1"/>
          </p:cNvSpPr>
          <p:nvPr/>
        </p:nvSpPr>
        <p:spPr bwMode="auto">
          <a:xfrm>
            <a:off x="457200" y="6353175"/>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
        <p:nvSpPr>
          <p:cNvPr id="6" name="Isosceles Triangle 5"/>
          <p:cNvSpPr>
            <a:spLocks noChangeAspect="1"/>
          </p:cNvSpPr>
          <p:nvPr/>
        </p:nvSpPr>
        <p:spPr>
          <a:xfrm rot="5400000">
            <a:off x="419100" y="6467475"/>
            <a:ext cx="190849"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24600" y="304800"/>
            <a:ext cx="2514600" cy="838200"/>
          </a:xfrm>
        </p:spPr>
        <p:txBody>
          <a:bodyPr anchor="b" anchorCtr="0">
            <a:noAutofit/>
          </a:bodyPr>
          <a:lstStyle>
            <a:lvl1pPr algn="l">
              <a:buNone/>
              <a:defRPr sz="2000" b="1">
                <a:solidFill>
                  <a:schemeClr val="tx2"/>
                </a:solidFill>
                <a:latin typeface="+mn-lt"/>
                <a:ea typeface="+mn-ea"/>
                <a:cs typeface="+mn-cs"/>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6324600" y="1219200"/>
            <a:ext cx="2514600" cy="4843463"/>
          </a:xfrm>
        </p:spPr>
        <p:txBody>
          <a:bodyPr/>
          <a:lstStyle>
            <a:lvl1pPr marL="0" indent="0">
              <a:lnSpc>
                <a:spcPts val="2200"/>
              </a:lnSpc>
              <a:spcAft>
                <a:spcPts val="1000"/>
              </a:spcAft>
              <a:buNone/>
              <a:defRPr sz="1600">
                <a:solidFill>
                  <a:schemeClr val="tx2"/>
                </a:solidFill>
              </a:defRPr>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5D84127C-787E-4C7A-9ECF-51462454DCB5}" type="datetimeFigureOut">
              <a:rPr lang="es-ES" smtClean="0"/>
              <a:pPr/>
              <a:t>16/01/2019</a:t>
            </a:fld>
            <a:endParaRPr lang="es-ES"/>
          </a:p>
        </p:txBody>
      </p:sp>
      <p:sp>
        <p:nvSpPr>
          <p:cNvPr id="6" name="Footer Placeholder 5"/>
          <p:cNvSpPr>
            <a:spLocks noGrp="1"/>
          </p:cNvSpPr>
          <p:nvPr>
            <p:ph type="ftr" sz="quarter" idx="11"/>
          </p:nvPr>
        </p:nvSpPr>
        <p:spPr/>
        <p:txBody>
          <a:bodyPr/>
          <a:lstStyle/>
          <a:p>
            <a:endParaRPr lang="es-ES"/>
          </a:p>
        </p:txBody>
      </p:sp>
      <p:sp>
        <p:nvSpPr>
          <p:cNvPr id="7" name="Slide Number Placeholder 6"/>
          <p:cNvSpPr>
            <a:spLocks noGrp="1"/>
          </p:cNvSpPr>
          <p:nvPr>
            <p:ph type="sldNum" sz="quarter" idx="12"/>
          </p:nvPr>
        </p:nvSpPr>
        <p:spPr/>
        <p:txBody>
          <a:bodyPr/>
          <a:lstStyle/>
          <a:p>
            <a:fld id="{A37412BB-375A-4FCA-853F-3DB0B3E9376E}" type="slidenum">
              <a:rPr lang="es-ES" smtClean="0"/>
              <a:pPr/>
              <a:t>‹#›</a:t>
            </a:fld>
            <a:endParaRPr lang="es-ES"/>
          </a:p>
        </p:txBody>
      </p:sp>
      <p:sp>
        <p:nvSpPr>
          <p:cNvPr id="8" name="Straight Connector 7"/>
          <p:cNvSpPr>
            <a:spLocks noChangeShapeType="1"/>
          </p:cNvSpPr>
          <p:nvPr/>
        </p:nvSpPr>
        <p:spPr bwMode="auto">
          <a:xfrm>
            <a:off x="457200" y="6353175"/>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
        <p:nvSpPr>
          <p:cNvPr id="10" name="Straight Connector 9"/>
          <p:cNvSpPr>
            <a:spLocks noChangeShapeType="1"/>
          </p:cNvSpPr>
          <p:nvPr/>
        </p:nvSpPr>
        <p:spPr bwMode="auto">
          <a:xfrm rot="5400000">
            <a:off x="3160645" y="3324225"/>
            <a:ext cx="603504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dirty="0"/>
          </a:p>
        </p:txBody>
      </p:sp>
      <p:sp>
        <p:nvSpPr>
          <p:cNvPr id="9" name="Isosceles Triangle 8"/>
          <p:cNvSpPr>
            <a:spLocks noChangeAspect="1"/>
          </p:cNvSpPr>
          <p:nvPr/>
        </p:nvSpPr>
        <p:spPr>
          <a:xfrm rot="5400000">
            <a:off x="419100" y="6467475"/>
            <a:ext cx="190849"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Content Placeholder 11"/>
          <p:cNvSpPr>
            <a:spLocks noGrp="1"/>
          </p:cNvSpPr>
          <p:nvPr>
            <p:ph sz="quarter" idx="1"/>
          </p:nvPr>
        </p:nvSpPr>
        <p:spPr>
          <a:xfrm>
            <a:off x="304800" y="304800"/>
            <a:ext cx="5715000" cy="5715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500856"/>
            <a:ext cx="8229600" cy="674688"/>
          </a:xfrm>
          <a:ln>
            <a:solidFill>
              <a:schemeClr val="accent1"/>
            </a:solidFill>
          </a:ln>
        </p:spPr>
        <p:txBody>
          <a:bodyPr lIns="274320" anchor="ctr"/>
          <a:lstStyle>
            <a:lvl1pPr algn="r">
              <a:buNone/>
              <a:defRPr sz="2000" b="0">
                <a:solidFill>
                  <a:schemeClr val="tx1"/>
                </a:solidFill>
              </a:defRPr>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457200" y="1905000"/>
            <a:ext cx="8229600" cy="4270248"/>
          </a:xfrm>
          <a:solidFill>
            <a:schemeClr val="tx1">
              <a:shade val="50000"/>
            </a:schemeClr>
          </a:solidFill>
          <a:ln>
            <a:noFill/>
          </a:ln>
          <a:effectLst/>
        </p:spPr>
        <p:txBody>
          <a:bodyPr/>
          <a:lstStyle>
            <a:lvl1pPr marL="0" indent="0">
              <a:spcBef>
                <a:spcPts val="600"/>
              </a:spcBef>
              <a:buNone/>
              <a:defRPr sz="3200"/>
            </a:lvl1pPr>
          </a:lstStyle>
          <a:p>
            <a:r>
              <a:rPr kumimoji="0" lang="en-US" smtClean="0"/>
              <a:t>Click icon to add picture</a:t>
            </a:r>
            <a:endParaRPr kumimoji="0" lang="en-US" dirty="0"/>
          </a:p>
        </p:txBody>
      </p:sp>
      <p:sp>
        <p:nvSpPr>
          <p:cNvPr id="4" name="Text Placeholder 3"/>
          <p:cNvSpPr>
            <a:spLocks noGrp="1"/>
          </p:cNvSpPr>
          <p:nvPr>
            <p:ph type="body" sz="half" idx="2"/>
          </p:nvPr>
        </p:nvSpPr>
        <p:spPr>
          <a:xfrm>
            <a:off x="457200" y="1219200"/>
            <a:ext cx="8229600" cy="533400"/>
          </a:xfrm>
        </p:spPr>
        <p:txBody>
          <a:bodyPr anchor="ctr" anchorCtr="0"/>
          <a:lstStyle>
            <a:lvl1pPr marL="0" indent="0" algn="l">
              <a:buFontTx/>
              <a:buNone/>
              <a:defRPr sz="14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5D84127C-787E-4C7A-9ECF-51462454DCB5}" type="datetimeFigureOut">
              <a:rPr lang="es-ES" smtClean="0"/>
              <a:pPr/>
              <a:t>16/01/2019</a:t>
            </a:fld>
            <a:endParaRPr lang="es-ES"/>
          </a:p>
        </p:txBody>
      </p:sp>
      <p:sp>
        <p:nvSpPr>
          <p:cNvPr id="6" name="Footer Placeholder 5"/>
          <p:cNvSpPr>
            <a:spLocks noGrp="1"/>
          </p:cNvSpPr>
          <p:nvPr>
            <p:ph type="ftr" sz="quarter" idx="11"/>
          </p:nvPr>
        </p:nvSpPr>
        <p:spPr/>
        <p:txBody>
          <a:bodyPr/>
          <a:lstStyle/>
          <a:p>
            <a:endParaRPr lang="es-ES"/>
          </a:p>
        </p:txBody>
      </p:sp>
      <p:sp>
        <p:nvSpPr>
          <p:cNvPr id="7" name="Slide Number Placeholder 6"/>
          <p:cNvSpPr>
            <a:spLocks noGrp="1"/>
          </p:cNvSpPr>
          <p:nvPr>
            <p:ph type="sldNum" sz="quarter" idx="12"/>
          </p:nvPr>
        </p:nvSpPr>
        <p:spPr/>
        <p:txBody>
          <a:bodyPr/>
          <a:lstStyle/>
          <a:p>
            <a:fld id="{A37412BB-375A-4FCA-853F-3DB0B3E9376E}" type="slidenum">
              <a:rPr lang="es-ES" smtClean="0"/>
              <a:pPr/>
              <a:t>‹#›</a:t>
            </a:fld>
            <a:endParaRPr lang="es-ES"/>
          </a:p>
        </p:txBody>
      </p:sp>
      <p:sp>
        <p:nvSpPr>
          <p:cNvPr id="8" name="Straight Connector 7"/>
          <p:cNvSpPr>
            <a:spLocks noChangeShapeType="1"/>
          </p:cNvSpPr>
          <p:nvPr/>
        </p:nvSpPr>
        <p:spPr bwMode="auto">
          <a:xfrm>
            <a:off x="457200" y="6353175"/>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
        <p:nvSpPr>
          <p:cNvPr id="9" name="Isosceles Triangle 8"/>
          <p:cNvSpPr>
            <a:spLocks noChangeAspect="1"/>
          </p:cNvSpPr>
          <p:nvPr/>
        </p:nvSpPr>
        <p:spPr>
          <a:xfrm rot="5400000">
            <a:off x="419100" y="6467475"/>
            <a:ext cx="190849"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a:xfrm>
            <a:off x="457200" y="500856"/>
            <a:ext cx="182880" cy="685800"/>
          </a:xfrm>
          <a:prstGeom prst="rect">
            <a:avLst/>
          </a:prstGeom>
          <a:solidFill>
            <a:schemeClr val="accent1"/>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457200" y="152400"/>
            <a:ext cx="8229600" cy="990600"/>
          </a:xfrm>
          <a:prstGeom prst="rect">
            <a:avLst/>
          </a:prstGeom>
        </p:spPr>
        <p:txBody>
          <a:bodyPr vert="horz" anchor="b" anchorCtr="0">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457200" y="1219200"/>
            <a:ext cx="8229600" cy="4910328"/>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6400800" y="6356350"/>
            <a:ext cx="2289048" cy="365760"/>
          </a:xfrm>
          <a:prstGeom prst="rect">
            <a:avLst/>
          </a:prstGeom>
        </p:spPr>
        <p:txBody>
          <a:bodyPr vert="horz"/>
          <a:lstStyle>
            <a:lvl1pPr algn="l" eaLnBrk="1" latinLnBrk="0" hangingPunct="1">
              <a:defRPr kumimoji="0" sz="1400">
                <a:solidFill>
                  <a:schemeClr val="tx2"/>
                </a:solidFill>
              </a:defRPr>
            </a:lvl1pPr>
          </a:lstStyle>
          <a:p>
            <a:fld id="{5D84127C-787E-4C7A-9ECF-51462454DCB5}" type="datetimeFigureOut">
              <a:rPr lang="es-ES" smtClean="0"/>
              <a:pPr/>
              <a:t>16/01/2019</a:t>
            </a:fld>
            <a:endParaRPr lang="es-ES"/>
          </a:p>
        </p:txBody>
      </p:sp>
      <p:sp>
        <p:nvSpPr>
          <p:cNvPr id="3" name="Footer Placeholder 2"/>
          <p:cNvSpPr>
            <a:spLocks noGrp="1"/>
          </p:cNvSpPr>
          <p:nvPr>
            <p:ph type="ftr" sz="quarter" idx="3"/>
          </p:nvPr>
        </p:nvSpPr>
        <p:spPr>
          <a:xfrm>
            <a:off x="2898648" y="6356350"/>
            <a:ext cx="3505200" cy="365760"/>
          </a:xfrm>
          <a:prstGeom prst="rect">
            <a:avLst/>
          </a:prstGeom>
        </p:spPr>
        <p:txBody>
          <a:bodyPr vert="horz"/>
          <a:lstStyle>
            <a:lvl1pPr algn="r" eaLnBrk="1" latinLnBrk="0" hangingPunct="1">
              <a:defRPr kumimoji="0" sz="1400">
                <a:solidFill>
                  <a:schemeClr val="tx2"/>
                </a:solidFill>
              </a:defRPr>
            </a:lvl1pPr>
          </a:lstStyle>
          <a:p>
            <a:endParaRPr lang="es-ES"/>
          </a:p>
        </p:txBody>
      </p:sp>
      <p:sp>
        <p:nvSpPr>
          <p:cNvPr id="23" name="Slide Number Placeholder 22"/>
          <p:cNvSpPr>
            <a:spLocks noGrp="1"/>
          </p:cNvSpPr>
          <p:nvPr>
            <p:ph type="sldNum" sz="quarter" idx="4"/>
          </p:nvPr>
        </p:nvSpPr>
        <p:spPr>
          <a:xfrm>
            <a:off x="612648" y="6356350"/>
            <a:ext cx="1981200" cy="365760"/>
          </a:xfrm>
          <a:prstGeom prst="rect">
            <a:avLst/>
          </a:prstGeom>
        </p:spPr>
        <p:txBody>
          <a:bodyPr vert="horz"/>
          <a:lstStyle>
            <a:lvl1pPr algn="l" eaLnBrk="1" latinLnBrk="0" hangingPunct="1">
              <a:defRPr kumimoji="0" sz="1400">
                <a:solidFill>
                  <a:schemeClr val="tx2"/>
                </a:solidFill>
              </a:defRPr>
            </a:lvl1pPr>
          </a:lstStyle>
          <a:p>
            <a:fld id="{A37412BB-375A-4FCA-853F-3DB0B3E9376E}" type="slidenum">
              <a:rPr lang="es-ES" smtClean="0"/>
              <a:pPr/>
              <a:t>‹#›</a:t>
            </a:fld>
            <a:endParaRPr lang="es-ES"/>
          </a:p>
        </p:txBody>
      </p:sp>
      <p:sp>
        <p:nvSpPr>
          <p:cNvPr id="28" name="Straight Connector 27"/>
          <p:cNvSpPr>
            <a:spLocks noChangeShapeType="1"/>
          </p:cNvSpPr>
          <p:nvPr/>
        </p:nvSpPr>
        <p:spPr bwMode="auto">
          <a:xfrm>
            <a:off x="457200" y="6353175"/>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
        <p:nvSpPr>
          <p:cNvPr id="29" name="Straight Connector 28"/>
          <p:cNvSpPr>
            <a:spLocks noChangeShapeType="1"/>
          </p:cNvSpPr>
          <p:nvPr/>
        </p:nvSpPr>
        <p:spPr bwMode="auto">
          <a:xfrm>
            <a:off x="457200" y="1143000"/>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
        <p:nvSpPr>
          <p:cNvPr id="10" name="Isosceles Triangle 9"/>
          <p:cNvSpPr>
            <a:spLocks noChangeAspect="1"/>
          </p:cNvSpPr>
          <p:nvPr/>
        </p:nvSpPr>
        <p:spPr>
          <a:xfrm rot="5400000">
            <a:off x="419100" y="6467475"/>
            <a:ext cx="190849"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rtl="0" eaLnBrk="1" latinLnBrk="0" hangingPunct="1">
        <a:spcBef>
          <a:spcPct val="0"/>
        </a:spcBef>
        <a:buNone/>
        <a:defRPr kumimoji="0" sz="3200" kern="1200">
          <a:solidFill>
            <a:schemeClr val="tx2"/>
          </a:solidFill>
          <a:latin typeface="+mj-lt"/>
          <a:ea typeface="+mj-ea"/>
          <a:cs typeface="+mj-cs"/>
        </a:defRPr>
      </a:lvl1pPr>
    </p:titleStyle>
    <p:bodyStyle>
      <a:lvl1pPr marL="274320" indent="-274320" algn="l" rtl="0" eaLnBrk="1" latinLnBrk="0" hangingPunct="1">
        <a:spcBef>
          <a:spcPts val="600"/>
        </a:spcBef>
        <a:buClr>
          <a:schemeClr val="accent1"/>
        </a:buClr>
        <a:buSzPct val="76000"/>
        <a:buFont typeface="Wingdings 3"/>
        <a:buChar char=""/>
        <a:defRPr kumimoji="0" sz="2600" kern="1200">
          <a:solidFill>
            <a:schemeClr val="tx1"/>
          </a:solidFill>
          <a:latin typeface="+mn-lt"/>
          <a:ea typeface="+mn-ea"/>
          <a:cs typeface="+mn-cs"/>
        </a:defRPr>
      </a:lvl1pPr>
      <a:lvl2pPr marL="548640" indent="-274320" algn="l" rtl="0" eaLnBrk="1" latinLnBrk="0" hangingPunct="1">
        <a:spcBef>
          <a:spcPts val="500"/>
        </a:spcBef>
        <a:buClr>
          <a:schemeClr val="accent2"/>
        </a:buClr>
        <a:buSzPct val="76000"/>
        <a:buFont typeface="Wingdings 3"/>
        <a:buChar char=""/>
        <a:defRPr kumimoji="0" sz="2300" kern="1200">
          <a:solidFill>
            <a:schemeClr val="tx2"/>
          </a:solidFill>
          <a:latin typeface="+mn-lt"/>
          <a:ea typeface="+mn-ea"/>
          <a:cs typeface="+mn-cs"/>
        </a:defRPr>
      </a:lvl2pPr>
      <a:lvl3pPr marL="822960" indent="-228600" algn="l" rtl="0" eaLnBrk="1" latinLnBrk="0" hangingPunct="1">
        <a:spcBef>
          <a:spcPts val="500"/>
        </a:spcBef>
        <a:buClr>
          <a:schemeClr val="bg1">
            <a:shade val="50000"/>
          </a:schemeClr>
        </a:buClr>
        <a:buSzPct val="76000"/>
        <a:buFont typeface="Wingdings 3"/>
        <a:buChar char=""/>
        <a:defRPr kumimoji="0" sz="2000" kern="1200">
          <a:solidFill>
            <a:schemeClr val="tx1"/>
          </a:solidFill>
          <a:latin typeface="+mn-lt"/>
          <a:ea typeface="+mn-ea"/>
          <a:cs typeface="+mn-cs"/>
        </a:defRPr>
      </a:lvl3pPr>
      <a:lvl4pPr marL="1097280" indent="-228600" algn="l" rtl="0" eaLnBrk="1" latinLnBrk="0" hangingPunct="1">
        <a:spcBef>
          <a:spcPts val="400"/>
        </a:spcBef>
        <a:buClr>
          <a:schemeClr val="accent2">
            <a:shade val="75000"/>
          </a:schemeClr>
        </a:buClr>
        <a:buSzPct val="70000"/>
        <a:buFont typeface="Wingdings"/>
        <a:buChar char=""/>
        <a:defRPr kumimoji="0" sz="1800" kern="1200">
          <a:solidFill>
            <a:schemeClr val="tx1"/>
          </a:solidFill>
          <a:latin typeface="+mn-lt"/>
          <a:ea typeface="+mn-ea"/>
          <a:cs typeface="+mn-cs"/>
        </a:defRPr>
      </a:lvl4pPr>
      <a:lvl5pPr marL="1371600" indent="-228600" algn="l" rtl="0" eaLnBrk="1" latinLnBrk="0" hangingPunct="1">
        <a:spcBef>
          <a:spcPts val="300"/>
        </a:spcBef>
        <a:buClr>
          <a:schemeClr val="accent2"/>
        </a:buClr>
        <a:buSzPct val="70000"/>
        <a:buFont typeface="Wingdings"/>
        <a:buChar char=""/>
        <a:defRPr kumimoji="0" sz="1600" kern="1200">
          <a:solidFill>
            <a:schemeClr val="tx1"/>
          </a:solidFill>
          <a:latin typeface="+mn-lt"/>
          <a:ea typeface="+mn-ea"/>
          <a:cs typeface="+mn-cs"/>
        </a:defRPr>
      </a:lvl5pPr>
      <a:lvl6pPr marL="1645920" indent="-182880" algn="l" rtl="0" eaLnBrk="1" latinLnBrk="0" hangingPunct="1">
        <a:spcBef>
          <a:spcPts val="300"/>
        </a:spcBef>
        <a:buClr>
          <a:srgbClr val="9FB8CD">
            <a:shade val="75000"/>
          </a:srgbClr>
        </a:buClr>
        <a:buSzPct val="75000"/>
        <a:buFont typeface="Wingdings 3"/>
        <a:buChar char=""/>
        <a:defRPr kumimoji="0" lang="en-US" sz="1600" kern="1200" smtClean="0">
          <a:solidFill>
            <a:schemeClr val="tx1"/>
          </a:solidFill>
          <a:latin typeface="+mn-lt"/>
          <a:ea typeface="+mn-ea"/>
          <a:cs typeface="+mn-cs"/>
        </a:defRPr>
      </a:lvl6pPr>
      <a:lvl7pPr marL="1828800" indent="-182880" algn="l" rtl="0" eaLnBrk="1" latinLnBrk="0" hangingPunct="1">
        <a:spcBef>
          <a:spcPts val="300"/>
        </a:spcBef>
        <a:buClr>
          <a:srgbClr val="727CA3">
            <a:shade val="75000"/>
          </a:srgbClr>
        </a:buClr>
        <a:buSzPct val="75000"/>
        <a:buFont typeface="Wingdings 3"/>
        <a:buChar char=""/>
        <a:defRPr kumimoji="0" lang="en-US" sz="1400" kern="1200" smtClean="0">
          <a:solidFill>
            <a:schemeClr val="tx1"/>
          </a:solidFill>
          <a:latin typeface="+mn-lt"/>
          <a:ea typeface="+mn-ea"/>
          <a:cs typeface="+mn-cs"/>
        </a:defRPr>
      </a:lvl7pPr>
      <a:lvl8pPr marL="2011680" indent="-182880" algn="l" rtl="0" eaLnBrk="1" latinLnBrk="0" hangingPunct="1">
        <a:spcBef>
          <a:spcPts val="300"/>
        </a:spcBef>
        <a:buClr>
          <a:prstClr val="white">
            <a:shade val="50000"/>
          </a:prstClr>
        </a:buClr>
        <a:buSzPct val="75000"/>
        <a:buFont typeface="Wingdings 3"/>
        <a:buChar char=""/>
        <a:defRPr kumimoji="0" lang="en-US" sz="1400" kern="1200" smtClean="0">
          <a:solidFill>
            <a:schemeClr val="tx1"/>
          </a:solidFill>
          <a:latin typeface="+mn-lt"/>
          <a:ea typeface="+mn-ea"/>
          <a:cs typeface="+mn-cs"/>
        </a:defRPr>
      </a:lvl8pPr>
      <a:lvl9pPr marL="2194560" indent="-182880" algn="l" rtl="0" eaLnBrk="1" latinLnBrk="0" hangingPunct="1">
        <a:spcBef>
          <a:spcPts val="300"/>
        </a:spcBef>
        <a:buClr>
          <a:srgbClr val="9FB8CD"/>
        </a:buClr>
        <a:buSzPct val="75000"/>
        <a:buFont typeface="Wingdings 3"/>
        <a:buChar char=""/>
        <a:defRPr kumimoji="0" lang="en-US" sz="1200" kern="1200" smtClean="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pPr algn="just"/>
            <a:r>
              <a:rPr lang="es-ES" sz="3200" dirty="0" smtClean="0">
                <a:solidFill>
                  <a:srgbClr val="FFC000"/>
                </a:solidFill>
                <a:latin typeface="Times New Roman" pitchFamily="18" charset="0"/>
                <a:cs typeface="Times New Roman" pitchFamily="18" charset="0"/>
              </a:rPr>
              <a:t>TRES ESPECIES EN PELIGRO DE EXTINCIÓN</a:t>
            </a:r>
            <a:endParaRPr lang="es-ES" sz="3200" dirty="0">
              <a:solidFill>
                <a:srgbClr val="FFC000"/>
              </a:solidFill>
              <a:latin typeface="Times New Roman" pitchFamily="18" charset="0"/>
              <a:cs typeface="Times New Roman" pitchFamily="18" charset="0"/>
            </a:endParaRPr>
          </a:p>
        </p:txBody>
      </p:sp>
      <p:sp>
        <p:nvSpPr>
          <p:cNvPr id="3" name="Subtitle 2"/>
          <p:cNvSpPr>
            <a:spLocks noGrp="1"/>
          </p:cNvSpPr>
          <p:nvPr>
            <p:ph type="subTitle" idx="1"/>
          </p:nvPr>
        </p:nvSpPr>
        <p:spPr>
          <a:xfrm>
            <a:off x="642910" y="357166"/>
            <a:ext cx="8062912" cy="1752600"/>
          </a:xfrm>
        </p:spPr>
        <p:txBody>
          <a:bodyPr/>
          <a:lstStyle/>
          <a:p>
            <a:pPr algn="just"/>
            <a:r>
              <a:rPr lang="es-ES" dirty="0" smtClean="0"/>
              <a:t>Club de Fauna Sociedad Geográfica </a:t>
            </a:r>
            <a:r>
              <a:rPr lang="es-ES" dirty="0" smtClean="0"/>
              <a:t>Española</a:t>
            </a:r>
          </a:p>
          <a:p>
            <a:pPr algn="just"/>
            <a:r>
              <a:rPr lang="es-ES" dirty="0" smtClean="0"/>
              <a:t>Enero 2019</a:t>
            </a:r>
            <a:endParaRPr lang="es-ES"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just"/>
            <a:r>
              <a:rPr lang="es-ES" i="1" dirty="0" err="1" smtClean="0">
                <a:latin typeface="Times New Roman" pitchFamily="18" charset="0"/>
                <a:cs typeface="Times New Roman" pitchFamily="18" charset="0"/>
              </a:rPr>
              <a:t>Margaritifera</a:t>
            </a:r>
            <a:r>
              <a:rPr lang="es-ES" i="1" dirty="0" smtClean="0">
                <a:latin typeface="Times New Roman" pitchFamily="18" charset="0"/>
                <a:cs typeface="Times New Roman" pitchFamily="18" charset="0"/>
              </a:rPr>
              <a:t> </a:t>
            </a:r>
            <a:r>
              <a:rPr lang="es-ES" i="1" dirty="0" err="1" smtClean="0">
                <a:latin typeface="Times New Roman" pitchFamily="18" charset="0"/>
                <a:cs typeface="Times New Roman" pitchFamily="18" charset="0"/>
              </a:rPr>
              <a:t>auricularia</a:t>
            </a:r>
            <a:r>
              <a:rPr lang="es-ES" i="1" dirty="0" smtClean="0">
                <a:latin typeface="Times New Roman" pitchFamily="18" charset="0"/>
                <a:cs typeface="Times New Roman" pitchFamily="18" charset="0"/>
              </a:rPr>
              <a:t>: </a:t>
            </a:r>
            <a:r>
              <a:rPr lang="es-ES" dirty="0" smtClean="0">
                <a:latin typeface="Times New Roman" pitchFamily="18" charset="0"/>
                <a:cs typeface="Times New Roman" pitchFamily="18" charset="0"/>
              </a:rPr>
              <a:t>la almeja perlífera más rara del mundo.</a:t>
            </a:r>
            <a:endParaRPr lang="es-ES" i="1" dirty="0">
              <a:latin typeface="Times New Roman" pitchFamily="18" charset="0"/>
              <a:cs typeface="Times New Roman" pitchFamily="18" charset="0"/>
            </a:endParaRPr>
          </a:p>
        </p:txBody>
      </p:sp>
      <p:sp>
        <p:nvSpPr>
          <p:cNvPr id="3" name="Content Placeholder 2"/>
          <p:cNvSpPr>
            <a:spLocks noGrp="1"/>
          </p:cNvSpPr>
          <p:nvPr>
            <p:ph sz="quarter" idx="1"/>
          </p:nvPr>
        </p:nvSpPr>
        <p:spPr/>
        <p:txBody>
          <a:bodyPr>
            <a:normAutofit lnSpcReduction="10000"/>
          </a:bodyPr>
          <a:lstStyle/>
          <a:p>
            <a:pPr algn="just"/>
            <a:r>
              <a:rPr lang="es-ES" dirty="0" smtClean="0">
                <a:latin typeface="Times New Roman" pitchFamily="18" charset="0"/>
                <a:cs typeface="Times New Roman" pitchFamily="18" charset="0"/>
              </a:rPr>
              <a:t>Nadie conoce a </a:t>
            </a:r>
            <a:r>
              <a:rPr lang="es-ES" i="1" dirty="0" err="1" smtClean="0">
                <a:latin typeface="Times New Roman" pitchFamily="18" charset="0"/>
                <a:cs typeface="Times New Roman" pitchFamily="18" charset="0"/>
              </a:rPr>
              <a:t>Margaritifera</a:t>
            </a:r>
            <a:r>
              <a:rPr lang="es-ES" i="1" dirty="0" smtClean="0">
                <a:latin typeface="Times New Roman" pitchFamily="18" charset="0"/>
                <a:cs typeface="Times New Roman" pitchFamily="18" charset="0"/>
              </a:rPr>
              <a:t> </a:t>
            </a:r>
            <a:r>
              <a:rPr lang="es-ES" i="1" dirty="0" err="1" smtClean="0">
                <a:latin typeface="Times New Roman" pitchFamily="18" charset="0"/>
                <a:cs typeface="Times New Roman" pitchFamily="18" charset="0"/>
              </a:rPr>
              <a:t>auricularia</a:t>
            </a:r>
            <a:r>
              <a:rPr lang="es-ES" dirty="0" smtClean="0">
                <a:latin typeface="Times New Roman" pitchFamily="18" charset="0"/>
                <a:cs typeface="Times New Roman" pitchFamily="18" charset="0"/>
              </a:rPr>
              <a:t>, y no es de extrañar. No muy agraciada, mezcla de almeja, ostra y mejillón de río: grande, negra, poco lustrosa y escasamente fotogénica, aunque dentro esconde el precioso nácar perlífero. Y muy rara, en peligro de extinción como bien diría la UICN; la gran mayoría de sus exiguas poblaciones se ubican en España, en el río Ebro.</a:t>
            </a:r>
          </a:p>
          <a:p>
            <a:pPr algn="just"/>
            <a:r>
              <a:rPr lang="es-ES" dirty="0" smtClean="0">
                <a:latin typeface="Times New Roman" pitchFamily="18" charset="0"/>
                <a:cs typeface="Times New Roman" pitchFamily="18" charset="0"/>
              </a:rPr>
              <a:t>Este bivalvo de agua dulce, -animales llamados náyades en honor de la ninfa griega de los ríos- posee una longevidad excepcional, pudiendo vivir más de un siglo siempre y cuando no se recolecte, ya que su uso tradicional es el aprovechamiento de su nácar para la fabricación de empuñaduras de cuchillos y navajas.</a:t>
            </a:r>
          </a:p>
          <a:p>
            <a:pPr algn="just"/>
            <a:endParaRPr lang="es-ES" dirty="0" smtClean="0">
              <a:latin typeface="Times New Roman" pitchFamily="18" charset="0"/>
              <a:cs typeface="Times New Roman" pitchFamily="18" charset="0"/>
            </a:endParaRPr>
          </a:p>
          <a:p>
            <a:pPr algn="just"/>
            <a:endParaRPr lang="es-ES"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61890"/>
          </a:xfrm>
        </p:spPr>
        <p:txBody>
          <a:bodyPr>
            <a:normAutofit fontScale="90000"/>
          </a:bodyPr>
          <a:lstStyle/>
          <a:p>
            <a:endParaRPr lang="es-ES" dirty="0"/>
          </a:p>
        </p:txBody>
      </p:sp>
      <p:sp>
        <p:nvSpPr>
          <p:cNvPr id="3" name="Content Placeholder 2"/>
          <p:cNvSpPr>
            <a:spLocks noGrp="1"/>
          </p:cNvSpPr>
          <p:nvPr>
            <p:ph sz="quarter" idx="1"/>
          </p:nvPr>
        </p:nvSpPr>
        <p:spPr>
          <a:xfrm>
            <a:off x="0" y="0"/>
            <a:ext cx="9144000" cy="6858000"/>
          </a:xfrm>
        </p:spPr>
        <p:txBody>
          <a:bodyPr>
            <a:normAutofit lnSpcReduction="10000"/>
          </a:bodyPr>
          <a:lstStyle/>
          <a:p>
            <a:pPr algn="just"/>
            <a:r>
              <a:rPr lang="es-ES" dirty="0" smtClean="0">
                <a:latin typeface="Times New Roman" pitchFamily="18" charset="0"/>
                <a:cs typeface="Times New Roman" pitchFamily="18" charset="0"/>
              </a:rPr>
              <a:t>Es un bivalvo ovalado de hasta 20 </a:t>
            </a:r>
            <a:r>
              <a:rPr lang="es-ES" dirty="0" err="1" smtClean="0">
                <a:latin typeface="Times New Roman" pitchFamily="18" charset="0"/>
                <a:cs typeface="Times New Roman" pitchFamily="18" charset="0"/>
              </a:rPr>
              <a:t>centrímetros</a:t>
            </a:r>
            <a:r>
              <a:rPr lang="es-ES" dirty="0" smtClean="0">
                <a:latin typeface="Times New Roman" pitchFamily="18" charset="0"/>
                <a:cs typeface="Times New Roman" pitchFamily="18" charset="0"/>
              </a:rPr>
              <a:t> de longitud, líneas de crecimiento blanquecinas, muy marcadas, e interior blanco. El pie es blanco y musculoso, muy grande, y posee las aberturas inhalante y exhalante ya que, como todos los bivalvos, son filtradores, pequeñas depuradoras naturales.</a:t>
            </a:r>
          </a:p>
          <a:p>
            <a:pPr algn="just"/>
            <a:r>
              <a:rPr lang="es-ES" dirty="0" smtClean="0">
                <a:latin typeface="Times New Roman" pitchFamily="18" charset="0"/>
                <a:cs typeface="Times New Roman" pitchFamily="18" charset="0"/>
              </a:rPr>
              <a:t>Es hermafrodita por pura supervivencia de la especie, y dispone de las gónadas de ambos sexos embebidos en sus vísceras. Entre diciembre y marzo libera su esperma que será inhalado por otros individuos, fertilizándolos adecuadamente. Los huevos y los embriones se desarrollan dentro del cuerpo, expulsándose en primavera.</a:t>
            </a:r>
          </a:p>
          <a:p>
            <a:pPr algn="just"/>
            <a:r>
              <a:rPr lang="es-ES" dirty="0" smtClean="0">
                <a:latin typeface="Times New Roman" pitchFamily="18" charset="0"/>
                <a:cs typeface="Times New Roman" pitchFamily="18" charset="0"/>
              </a:rPr>
              <a:t>Sin embargo, no todo es tan sencillo: las larvas necesitan un organismo hospedador como los graciosos peces fraile o </a:t>
            </a:r>
            <a:r>
              <a:rPr lang="es-ES" dirty="0" err="1" smtClean="0">
                <a:latin typeface="Times New Roman" pitchFamily="18" charset="0"/>
                <a:cs typeface="Times New Roman" pitchFamily="18" charset="0"/>
              </a:rPr>
              <a:t>blenios</a:t>
            </a:r>
            <a:r>
              <a:rPr lang="es-ES" dirty="0" smtClean="0">
                <a:latin typeface="Times New Roman" pitchFamily="18" charset="0"/>
                <a:cs typeface="Times New Roman" pitchFamily="18" charset="0"/>
              </a:rPr>
              <a:t> de río, </a:t>
            </a:r>
            <a:r>
              <a:rPr lang="es-ES" i="1" dirty="0" smtClean="0">
                <a:latin typeface="Times New Roman" pitchFamily="18" charset="0"/>
                <a:cs typeface="Times New Roman" pitchFamily="18" charset="0"/>
              </a:rPr>
              <a:t>Salaria </a:t>
            </a:r>
            <a:r>
              <a:rPr lang="es-ES" i="1" dirty="0" err="1" smtClean="0">
                <a:latin typeface="Times New Roman" pitchFamily="18" charset="0"/>
                <a:cs typeface="Times New Roman" pitchFamily="18" charset="0"/>
              </a:rPr>
              <a:t>fluviatilis</a:t>
            </a:r>
            <a:r>
              <a:rPr lang="es-ES" dirty="0" smtClean="0">
                <a:latin typeface="Times New Roman" pitchFamily="18" charset="0"/>
                <a:cs typeface="Times New Roman" pitchFamily="18" charset="0"/>
              </a:rPr>
              <a:t>, que se posan sobre las rocas con sus aletas, vigilantes, a modo de trípode. Tras hospedarse en las agallas del </a:t>
            </a:r>
            <a:r>
              <a:rPr lang="es-ES" dirty="0" err="1" smtClean="0">
                <a:latin typeface="Times New Roman" pitchFamily="18" charset="0"/>
                <a:cs typeface="Times New Roman" pitchFamily="18" charset="0"/>
              </a:rPr>
              <a:t>blenio</a:t>
            </a:r>
            <a:r>
              <a:rPr lang="es-ES" dirty="0" smtClean="0">
                <a:latin typeface="Times New Roman" pitchFamily="18" charset="0"/>
                <a:cs typeface="Times New Roman" pitchFamily="18" charset="0"/>
              </a:rPr>
              <a:t>, en forma de quiste, los </a:t>
            </a:r>
            <a:r>
              <a:rPr lang="es-ES" dirty="0" err="1" smtClean="0">
                <a:latin typeface="Times New Roman" pitchFamily="18" charset="0"/>
                <a:cs typeface="Times New Roman" pitchFamily="18" charset="0"/>
              </a:rPr>
              <a:t>ejemplades</a:t>
            </a:r>
            <a:r>
              <a:rPr lang="es-ES" dirty="0" smtClean="0">
                <a:latin typeface="Times New Roman" pitchFamily="18" charset="0"/>
                <a:cs typeface="Times New Roman" pitchFamily="18" charset="0"/>
              </a:rPr>
              <a:t> son liberados como adultos que son.</a:t>
            </a:r>
          </a:p>
          <a:p>
            <a:pPr algn="just"/>
            <a:endParaRPr lang="es-ES" dirty="0" smtClean="0">
              <a:latin typeface="Times New Roman" pitchFamily="18" charset="0"/>
              <a:cs typeface="Times New Roman" pitchFamily="18" charset="0"/>
            </a:endParaRPr>
          </a:p>
          <a:p>
            <a:pPr algn="just"/>
            <a:endParaRPr lang="es-ES" dirty="0" smtClean="0">
              <a:latin typeface="Times New Roman" pitchFamily="18" charset="0"/>
              <a:cs typeface="Times New Roman" pitchFamily="18" charset="0"/>
            </a:endParaRPr>
          </a:p>
          <a:p>
            <a:pPr algn="just"/>
            <a:endParaRPr lang="es-ES"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61890"/>
          </a:xfrm>
        </p:spPr>
        <p:txBody>
          <a:bodyPr>
            <a:normAutofit fontScale="90000"/>
          </a:bodyPr>
          <a:lstStyle/>
          <a:p>
            <a:endParaRPr lang="es-ES" dirty="0"/>
          </a:p>
        </p:txBody>
      </p:sp>
      <p:sp>
        <p:nvSpPr>
          <p:cNvPr id="3" name="Content Placeholder 2"/>
          <p:cNvSpPr>
            <a:spLocks noGrp="1"/>
          </p:cNvSpPr>
          <p:nvPr>
            <p:ph sz="quarter" idx="1"/>
          </p:nvPr>
        </p:nvSpPr>
        <p:spPr>
          <a:xfrm>
            <a:off x="0" y="285728"/>
            <a:ext cx="9144000" cy="6357982"/>
          </a:xfrm>
        </p:spPr>
        <p:txBody>
          <a:bodyPr/>
          <a:lstStyle/>
          <a:p>
            <a:pPr algn="just"/>
            <a:r>
              <a:rPr lang="es-ES" dirty="0" smtClean="0">
                <a:latin typeface="Times New Roman" pitchFamily="18" charset="0"/>
                <a:cs typeface="Times New Roman" pitchFamily="18" charset="0"/>
              </a:rPr>
              <a:t>Su conservación plantea varios problemas siendo el primero su carácter casi endémico, ya que aparece en un ambiente fluvial en continua degradación debido a factores mayoritariamente </a:t>
            </a:r>
            <a:r>
              <a:rPr lang="es-ES" dirty="0" err="1" smtClean="0">
                <a:latin typeface="Times New Roman" pitchFamily="18" charset="0"/>
                <a:cs typeface="Times New Roman" pitchFamily="18" charset="0"/>
              </a:rPr>
              <a:t>antrópicos</a:t>
            </a:r>
            <a:r>
              <a:rPr lang="es-ES" dirty="0" smtClean="0">
                <a:latin typeface="Times New Roman" pitchFamily="18" charset="0"/>
                <a:cs typeface="Times New Roman" pitchFamily="18" charset="0"/>
              </a:rPr>
              <a:t>. Además, el continuo retroceso en las poblaciones del pez hospedador añade dramatismo al futuro de este aparentemente anodino pero importante animal. Existe una estrategia nacional de conservación (denominada </a:t>
            </a:r>
            <a:r>
              <a:rPr lang="es-ES" i="1" dirty="0" smtClean="0">
                <a:latin typeface="Times New Roman" pitchFamily="18" charset="0"/>
                <a:cs typeface="Times New Roman" pitchFamily="18" charset="0"/>
              </a:rPr>
              <a:t>estrategia para la conservación de la náyade </a:t>
            </a:r>
            <a:r>
              <a:rPr lang="es-ES" i="1" dirty="0" err="1" smtClean="0">
                <a:latin typeface="Times New Roman" pitchFamily="18" charset="0"/>
                <a:cs typeface="Times New Roman" pitchFamily="18" charset="0"/>
              </a:rPr>
              <a:t>auriculada</a:t>
            </a:r>
            <a:r>
              <a:rPr lang="es-ES" dirty="0" smtClean="0">
                <a:latin typeface="Times New Roman" pitchFamily="18" charset="0"/>
                <a:cs typeface="Times New Roman" pitchFamily="18" charset="0"/>
              </a:rPr>
              <a:t>) así como planes de recuperación en ciertas regiones como Aragón y Navarra. Sus poblaciones son muy escasas, encontrándose algunos ejemplares aislados en la cuenca del Ebro, siendo más abundantes en el Canal Imperial de Aragón y en el Canal de </a:t>
            </a:r>
            <a:r>
              <a:rPr lang="es-ES" dirty="0" err="1" smtClean="0">
                <a:latin typeface="Times New Roman" pitchFamily="18" charset="0"/>
                <a:cs typeface="Times New Roman" pitchFamily="18" charset="0"/>
              </a:rPr>
              <a:t>Tauste</a:t>
            </a:r>
            <a:r>
              <a:rPr lang="es-ES" dirty="0" smtClean="0">
                <a:latin typeface="Times New Roman" pitchFamily="18" charset="0"/>
                <a:cs typeface="Times New Roman" pitchFamily="18" charset="0"/>
              </a:rPr>
              <a:t>, en Navarra.</a:t>
            </a:r>
          </a:p>
          <a:p>
            <a:pPr algn="just"/>
            <a:endParaRPr lang="es-ES"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s-ES" dirty="0" smtClean="0">
                <a:latin typeface="Times New Roman" pitchFamily="18" charset="0"/>
                <a:cs typeface="Times New Roman" pitchFamily="18" charset="0"/>
              </a:rPr>
              <a:t>León asiático (</a:t>
            </a:r>
            <a:r>
              <a:rPr lang="es-ES" i="1" dirty="0" err="1" smtClean="0">
                <a:latin typeface="Times New Roman" pitchFamily="18" charset="0"/>
                <a:cs typeface="Times New Roman" pitchFamily="18" charset="0"/>
              </a:rPr>
              <a:t>Panthera</a:t>
            </a:r>
            <a:r>
              <a:rPr lang="es-ES" i="1" dirty="0" smtClean="0">
                <a:latin typeface="Times New Roman" pitchFamily="18" charset="0"/>
                <a:cs typeface="Times New Roman" pitchFamily="18" charset="0"/>
              </a:rPr>
              <a:t> leo</a:t>
            </a:r>
            <a:r>
              <a:rPr lang="es-ES" dirty="0" smtClean="0">
                <a:latin typeface="Times New Roman" pitchFamily="18" charset="0"/>
                <a:cs typeface="Times New Roman" pitchFamily="18" charset="0"/>
              </a:rPr>
              <a:t>)</a:t>
            </a:r>
            <a:br>
              <a:rPr lang="es-ES" dirty="0" smtClean="0">
                <a:latin typeface="Times New Roman" pitchFamily="18" charset="0"/>
                <a:cs typeface="Times New Roman" pitchFamily="18" charset="0"/>
              </a:rPr>
            </a:br>
            <a:r>
              <a:rPr lang="es-ES" sz="2400" i="1" dirty="0" smtClean="0">
                <a:latin typeface="Times New Roman" pitchFamily="18" charset="0"/>
                <a:cs typeface="Times New Roman" pitchFamily="18" charset="0"/>
              </a:rPr>
              <a:t>José Ruiz Perdiguero</a:t>
            </a:r>
            <a:endParaRPr lang="es-ES" dirty="0">
              <a:latin typeface="Times New Roman" pitchFamily="18" charset="0"/>
              <a:cs typeface="Times New Roman" pitchFamily="18" charset="0"/>
            </a:endParaRPr>
          </a:p>
        </p:txBody>
      </p:sp>
      <p:pic>
        <p:nvPicPr>
          <p:cNvPr id="4" name="Content Placeholder 3" descr="Asian-lion-in-the-wild-2.jpg"/>
          <p:cNvPicPr>
            <a:picLocks noGrp="1" noChangeAspect="1"/>
          </p:cNvPicPr>
          <p:nvPr>
            <p:ph sz="quarter" idx="1"/>
          </p:nvPr>
        </p:nvPicPr>
        <p:blipFill>
          <a:blip r:embed="rId2" cstate="print"/>
          <a:stretch>
            <a:fillRect/>
          </a:stretch>
        </p:blipFill>
        <p:spPr>
          <a:xfrm>
            <a:off x="850915" y="1219200"/>
            <a:ext cx="7442169" cy="4937125"/>
          </a:xfrm>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just"/>
            <a:r>
              <a:rPr lang="es-ES" sz="3000" dirty="0" smtClean="0">
                <a:latin typeface="Times New Roman" pitchFamily="18" charset="0"/>
                <a:cs typeface="Times New Roman" pitchFamily="18" charset="0"/>
              </a:rPr>
              <a:t>El león asiático (</a:t>
            </a:r>
            <a:r>
              <a:rPr lang="es-ES" sz="3000" i="1" dirty="0" err="1" smtClean="0">
                <a:latin typeface="Times New Roman" pitchFamily="18" charset="0"/>
                <a:cs typeface="Times New Roman" pitchFamily="18" charset="0"/>
              </a:rPr>
              <a:t>Panthera</a:t>
            </a:r>
            <a:r>
              <a:rPr lang="es-ES" sz="3000" i="1" dirty="0" smtClean="0">
                <a:latin typeface="Times New Roman" pitchFamily="18" charset="0"/>
                <a:cs typeface="Times New Roman" pitchFamily="18" charset="0"/>
              </a:rPr>
              <a:t> leo</a:t>
            </a:r>
            <a:r>
              <a:rPr lang="es-ES" sz="3000" dirty="0" smtClean="0">
                <a:latin typeface="Times New Roman" pitchFamily="18" charset="0"/>
                <a:cs typeface="Times New Roman" pitchFamily="18" charset="0"/>
              </a:rPr>
              <a:t>), o cuando la política es el problema.</a:t>
            </a:r>
            <a:endParaRPr lang="es-ES" sz="3000" dirty="0">
              <a:latin typeface="Times New Roman" pitchFamily="18" charset="0"/>
              <a:cs typeface="Times New Roman" pitchFamily="18" charset="0"/>
            </a:endParaRPr>
          </a:p>
        </p:txBody>
      </p:sp>
      <p:sp>
        <p:nvSpPr>
          <p:cNvPr id="3" name="Content Placeholder 2"/>
          <p:cNvSpPr>
            <a:spLocks noGrp="1"/>
          </p:cNvSpPr>
          <p:nvPr>
            <p:ph sz="quarter" idx="1"/>
          </p:nvPr>
        </p:nvSpPr>
        <p:spPr>
          <a:xfrm>
            <a:off x="0" y="1219200"/>
            <a:ext cx="9144000" cy="5424510"/>
          </a:xfrm>
        </p:spPr>
        <p:txBody>
          <a:bodyPr>
            <a:normAutofit lnSpcReduction="10000"/>
          </a:bodyPr>
          <a:lstStyle/>
          <a:p>
            <a:pPr algn="just"/>
            <a:r>
              <a:rPr lang="es-ES" sz="2000" dirty="0" smtClean="0">
                <a:latin typeface="Times New Roman" pitchFamily="18" charset="0"/>
                <a:cs typeface="Times New Roman" pitchFamily="18" charset="0"/>
              </a:rPr>
              <a:t>En la actualidad pocos podrían asociar, la estampa del gran gato de orgullosa melena, a un espacio diferente que las abiertas sabanas africanas. El León (</a:t>
            </a:r>
            <a:r>
              <a:rPr lang="es-ES" sz="2000" i="1" dirty="0" err="1" smtClean="0">
                <a:latin typeface="Times New Roman" pitchFamily="18" charset="0"/>
                <a:cs typeface="Times New Roman" pitchFamily="18" charset="0"/>
              </a:rPr>
              <a:t>Panthera</a:t>
            </a:r>
            <a:r>
              <a:rPr lang="es-ES" sz="2000" i="1" dirty="0" smtClean="0">
                <a:latin typeface="Times New Roman" pitchFamily="18" charset="0"/>
                <a:cs typeface="Times New Roman" pitchFamily="18" charset="0"/>
              </a:rPr>
              <a:t> leo</a:t>
            </a:r>
            <a:r>
              <a:rPr lang="es-ES" sz="2000" dirty="0" smtClean="0">
                <a:latin typeface="Times New Roman" pitchFamily="18" charset="0"/>
                <a:cs typeface="Times New Roman" pitchFamily="18" charset="0"/>
              </a:rPr>
              <a:t>) es el símbolo por excelencia de la fauna africana, protagonista de multitud de documentales, novelas y películas, fiera por antonomasia contra la que debieron luchar los esforzados exploradores del “Continente Negro” y cuya muerte es prueba irrefutable del valor de los guerreros </a:t>
            </a:r>
            <a:r>
              <a:rPr lang="es-ES" sz="2000" dirty="0" err="1" smtClean="0">
                <a:latin typeface="Times New Roman" pitchFamily="18" charset="0"/>
                <a:cs typeface="Times New Roman" pitchFamily="18" charset="0"/>
              </a:rPr>
              <a:t>Masai</a:t>
            </a:r>
            <a:r>
              <a:rPr lang="es-ES" sz="2000" dirty="0" smtClean="0">
                <a:latin typeface="Times New Roman" pitchFamily="18" charset="0"/>
                <a:cs typeface="Times New Roman" pitchFamily="18" charset="0"/>
              </a:rPr>
              <a:t>.</a:t>
            </a:r>
          </a:p>
          <a:p>
            <a:pPr algn="just"/>
            <a:r>
              <a:rPr lang="es-ES" sz="2000" dirty="0" smtClean="0">
                <a:latin typeface="Times New Roman" pitchFamily="18" charset="0"/>
                <a:cs typeface="Times New Roman" pitchFamily="18" charset="0"/>
              </a:rPr>
              <a:t>Pocos creerían y sin embargo es cierto, que hace apenas un parpadeo en parámetros geológicos o un suspiro en la vida de la especie, orgullosos leones cazaban y animaban con sus rugidos los atardeceres de la Península Ibérica. Hace apenas 8000 años, los leones extendían sus dominios fuera de los límites del Continente africano, desde la Península Ibérica, hasta el Norte de la actual India.</a:t>
            </a:r>
          </a:p>
          <a:p>
            <a:pPr algn="just"/>
            <a:r>
              <a:rPr lang="es-ES" sz="2000" dirty="0" smtClean="0">
                <a:latin typeface="Times New Roman" pitchFamily="18" charset="0"/>
                <a:cs typeface="Times New Roman" pitchFamily="18" charset="0"/>
              </a:rPr>
              <a:t>Todavía en el siglo I DC, los leones habitaban Europa, aunque ya limitados al sur de los Balcanes. La expansión primero de la ganadería, después de los grandes Imperios de la antigüedad cuyos monarcas medían su valor y poder en número de leones muertos y finalmente la introducción de las armas de fuego, fueron limitando los dominios del León Asiático </a:t>
            </a:r>
            <a:r>
              <a:rPr lang="es-ES" sz="2000" i="1" dirty="0" smtClean="0">
                <a:latin typeface="Times New Roman" pitchFamily="18" charset="0"/>
                <a:cs typeface="Times New Roman" pitchFamily="18" charset="0"/>
              </a:rPr>
              <a:t>(</a:t>
            </a:r>
            <a:r>
              <a:rPr lang="es-ES" sz="2000" i="1" dirty="0" err="1" smtClean="0">
                <a:latin typeface="Times New Roman" pitchFamily="18" charset="0"/>
                <a:cs typeface="Times New Roman" pitchFamily="18" charset="0"/>
              </a:rPr>
              <a:t>Panthera</a:t>
            </a:r>
            <a:r>
              <a:rPr lang="es-ES" sz="2000" i="1" dirty="0" smtClean="0">
                <a:latin typeface="Times New Roman" pitchFamily="18" charset="0"/>
                <a:cs typeface="Times New Roman" pitchFamily="18" charset="0"/>
              </a:rPr>
              <a:t> leo)</a:t>
            </a:r>
            <a:r>
              <a:rPr lang="es-ES" sz="2000" dirty="0" smtClean="0">
                <a:latin typeface="Times New Roman" pitchFamily="18" charset="0"/>
                <a:cs typeface="Times New Roman" pitchFamily="18" charset="0"/>
              </a:rPr>
              <a:t> a una pequeña reserva, el Bosque de </a:t>
            </a:r>
            <a:r>
              <a:rPr lang="es-ES" sz="2000" dirty="0" err="1" smtClean="0">
                <a:latin typeface="Times New Roman" pitchFamily="18" charset="0"/>
                <a:cs typeface="Times New Roman" pitchFamily="18" charset="0"/>
              </a:rPr>
              <a:t>Gir</a:t>
            </a:r>
            <a:r>
              <a:rPr lang="es-ES" sz="2000" dirty="0" smtClean="0">
                <a:latin typeface="Times New Roman" pitchFamily="18" charset="0"/>
                <a:cs typeface="Times New Roman" pitchFamily="18" charset="0"/>
              </a:rPr>
              <a:t> en el Oeste de la India.</a:t>
            </a:r>
            <a:endParaRPr lang="es-ES" sz="2000"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33328"/>
          </a:xfrm>
        </p:spPr>
        <p:txBody>
          <a:bodyPr>
            <a:normAutofit fontScale="90000"/>
          </a:bodyPr>
          <a:lstStyle/>
          <a:p>
            <a:endParaRPr lang="es-ES" dirty="0"/>
          </a:p>
        </p:txBody>
      </p:sp>
      <p:sp>
        <p:nvSpPr>
          <p:cNvPr id="3" name="Content Placeholder 2"/>
          <p:cNvSpPr>
            <a:spLocks noGrp="1"/>
          </p:cNvSpPr>
          <p:nvPr>
            <p:ph sz="quarter" idx="1"/>
          </p:nvPr>
        </p:nvSpPr>
        <p:spPr>
          <a:xfrm>
            <a:off x="0" y="0"/>
            <a:ext cx="9144000" cy="6858000"/>
          </a:xfrm>
        </p:spPr>
        <p:txBody>
          <a:bodyPr/>
          <a:lstStyle/>
          <a:p>
            <a:pPr algn="just"/>
            <a:r>
              <a:rPr lang="es-ES" dirty="0" smtClean="0">
                <a:latin typeface="Times New Roman" pitchFamily="18" charset="0"/>
                <a:cs typeface="Times New Roman" pitchFamily="18" charset="0"/>
              </a:rPr>
              <a:t>Los antiguos grabados asirios nos indican que el león asiático vivía en Oriente Medio en tiempos históricos.</a:t>
            </a:r>
          </a:p>
          <a:p>
            <a:pPr algn="just"/>
            <a:endParaRPr lang="es-ES" dirty="0" smtClean="0">
              <a:latin typeface="Times New Roman" pitchFamily="18" charset="0"/>
              <a:cs typeface="Times New Roman" pitchFamily="18" charset="0"/>
            </a:endParaRPr>
          </a:p>
          <a:p>
            <a:pPr algn="just"/>
            <a:endParaRPr lang="es-ES" dirty="0">
              <a:latin typeface="Times New Roman" pitchFamily="18" charset="0"/>
              <a:cs typeface="Times New Roman" pitchFamily="18" charset="0"/>
            </a:endParaRPr>
          </a:p>
        </p:txBody>
      </p:sp>
      <p:pic>
        <p:nvPicPr>
          <p:cNvPr id="4" name="Picture 3" descr="assyrian-lion-hunt-reliefs.jpg"/>
          <p:cNvPicPr>
            <a:picLocks noChangeAspect="1"/>
          </p:cNvPicPr>
          <p:nvPr/>
        </p:nvPicPr>
        <p:blipFill>
          <a:blip r:embed="rId2"/>
          <a:stretch>
            <a:fillRect/>
          </a:stretch>
        </p:blipFill>
        <p:spPr>
          <a:xfrm>
            <a:off x="1000100" y="1000108"/>
            <a:ext cx="6985000" cy="5232400"/>
          </a:xfrm>
          <a:prstGeom prst="rect">
            <a:avLst/>
          </a:prstGeom>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61890"/>
          </a:xfrm>
        </p:spPr>
        <p:txBody>
          <a:bodyPr>
            <a:normAutofit fontScale="90000"/>
          </a:bodyPr>
          <a:lstStyle/>
          <a:p>
            <a:endParaRPr lang="es-ES" dirty="0"/>
          </a:p>
        </p:txBody>
      </p:sp>
      <p:sp>
        <p:nvSpPr>
          <p:cNvPr id="3" name="Content Placeholder 2"/>
          <p:cNvSpPr>
            <a:spLocks noGrp="1"/>
          </p:cNvSpPr>
          <p:nvPr>
            <p:ph sz="quarter" idx="1"/>
          </p:nvPr>
        </p:nvSpPr>
        <p:spPr>
          <a:xfrm>
            <a:off x="0" y="214290"/>
            <a:ext cx="9144000" cy="6643710"/>
          </a:xfrm>
        </p:spPr>
        <p:txBody>
          <a:bodyPr>
            <a:normAutofit/>
          </a:bodyPr>
          <a:lstStyle/>
          <a:p>
            <a:pPr algn="just"/>
            <a:r>
              <a:rPr lang="es-ES" sz="2000" dirty="0" smtClean="0">
                <a:latin typeface="Times New Roman" pitchFamily="18" charset="0"/>
                <a:cs typeface="Times New Roman" pitchFamily="18" charset="0"/>
              </a:rPr>
              <a:t>El león asiático tiene un aspecto muy similar a su congénere africano, entre las pequeñas diferencias apreciables se encuentran, una talla algo menor así como una menor corpulencia en general, situándose su peso entre los 160 - 190 kg en el caso de los machos y los 110 - 120 kg en el de las hembras. Los machos pueden alcanzar una longitud de 1,70 - 1,80 m de largo más 70 - 105 cm de cola y hasta 1,07 m a la altura de la cruz.  Las hembras, desprovistas de melena, son considerablemente más pequeñas, pues su longitud es de sólo 1,40 - 1,60 m sin contar la cola. </a:t>
            </a:r>
          </a:p>
          <a:p>
            <a:pPr algn="just"/>
            <a:r>
              <a:rPr lang="es-ES" sz="2000" dirty="0" smtClean="0">
                <a:latin typeface="Times New Roman" pitchFamily="18" charset="0"/>
                <a:cs typeface="Times New Roman" pitchFamily="18" charset="0"/>
              </a:rPr>
              <a:t>Hay que señalar que estas medidas se refieren a la población que persiste en el bosque de </a:t>
            </a:r>
            <a:r>
              <a:rPr lang="es-ES" sz="2000" dirty="0" err="1" smtClean="0">
                <a:latin typeface="Times New Roman" pitchFamily="18" charset="0"/>
                <a:cs typeface="Times New Roman" pitchFamily="18" charset="0"/>
              </a:rPr>
              <a:t>Gir</a:t>
            </a:r>
            <a:r>
              <a:rPr lang="es-ES" sz="2000" dirty="0" smtClean="0">
                <a:latin typeface="Times New Roman" pitchFamily="18" charset="0"/>
                <a:cs typeface="Times New Roman" pitchFamily="18" charset="0"/>
              </a:rPr>
              <a:t> (es muy probable que al igual que su congénere africano, existieran multitud de diferencias en tamaño, corpulencia y otras características en un pasado a lo largo de su enorme área de extensión).</a:t>
            </a:r>
          </a:p>
          <a:p>
            <a:pPr algn="just"/>
            <a:r>
              <a:rPr lang="es-ES" sz="2000" dirty="0" smtClean="0">
                <a:latin typeface="Times New Roman" pitchFamily="18" charset="0"/>
                <a:cs typeface="Times New Roman" pitchFamily="18" charset="0"/>
              </a:rPr>
              <a:t>La población que persiste en la India con respecto a las poblaciones africanas, presenta también un   pelaje ligeramente más claro, y la melena rojiza y más corta , en especial en la parte superior de la cabeza (razón por la cual, las orejas de los machos son siempre visibles), la melena se prolonga a lo largo del pecho de forma similar a la de su más próximo pariente, el extinto en libertad león del Atlas. </a:t>
            </a:r>
          </a:p>
          <a:p>
            <a:pPr algn="just"/>
            <a:r>
              <a:rPr lang="es-ES" sz="2000" dirty="0" smtClean="0">
                <a:latin typeface="Times New Roman" pitchFamily="18" charset="0"/>
                <a:cs typeface="Times New Roman" pitchFamily="18" charset="0"/>
              </a:rPr>
              <a:t>El mechón de pelo en los codos es más notorio. También hay algunas características únicas en el cráneo que sólo comparten los leones norteafricanos y asiáticos. Y por último, los leones asiáticos siempre presentan una doblez longitudinal en la piel del vientre, característica esta, muy escasa en los leones de África.</a:t>
            </a:r>
          </a:p>
          <a:p>
            <a:pPr algn="just"/>
            <a:endParaRPr lang="es-ES" sz="2000" dirty="0" smtClean="0">
              <a:latin typeface="Times New Roman" pitchFamily="18" charset="0"/>
              <a:cs typeface="Times New Roman" pitchFamily="18" charset="0"/>
            </a:endParaRPr>
          </a:p>
          <a:p>
            <a:pPr algn="just"/>
            <a:endParaRPr lang="es-ES" sz="2000"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61890"/>
          </a:xfrm>
        </p:spPr>
        <p:txBody>
          <a:bodyPr>
            <a:normAutofit fontScale="90000"/>
          </a:bodyPr>
          <a:lstStyle/>
          <a:p>
            <a:endParaRPr lang="es-ES" dirty="0"/>
          </a:p>
        </p:txBody>
      </p:sp>
      <p:sp>
        <p:nvSpPr>
          <p:cNvPr id="3" name="Content Placeholder 2"/>
          <p:cNvSpPr>
            <a:spLocks noGrp="1"/>
          </p:cNvSpPr>
          <p:nvPr>
            <p:ph sz="quarter" idx="1"/>
          </p:nvPr>
        </p:nvSpPr>
        <p:spPr>
          <a:xfrm>
            <a:off x="0" y="214290"/>
            <a:ext cx="9144000" cy="6643710"/>
          </a:xfrm>
        </p:spPr>
        <p:txBody>
          <a:bodyPr/>
          <a:lstStyle/>
          <a:p>
            <a:pPr algn="just"/>
            <a:r>
              <a:rPr lang="es-ES" sz="2000" dirty="0" smtClean="0">
                <a:latin typeface="Times New Roman" pitchFamily="18" charset="0"/>
                <a:cs typeface="Times New Roman" pitchFamily="18" charset="0"/>
              </a:rPr>
              <a:t>Las costumbres reproductoras de estos ejemplares no difieren de sus parientes africanos, presentando en general como diferencia con estos, en cuanto a su estructura social, unos grupos familiares de tamaño más reducido, por lo común compuesto por un macho, 2 o 3 hembras y sus crías. Este menor tamaño de sus manadas probablemente se deba al menor tamaño de sus presas, por lo general diferentes especies de cérvidos o jabalíes, con respecto a los ejemplares africanos, aunque no implica que en el pasado en otros puntos o en presencia de presas de mayor tamaño su estructura social fuera más similar a sus parientes africanos. </a:t>
            </a:r>
          </a:p>
          <a:p>
            <a:pPr algn="just"/>
            <a:endParaRPr lang="es-ES" sz="2000" dirty="0" smtClean="0">
              <a:latin typeface="Times New Roman" pitchFamily="18" charset="0"/>
              <a:cs typeface="Times New Roman" pitchFamily="18" charset="0"/>
            </a:endParaRPr>
          </a:p>
          <a:p>
            <a:pPr algn="just"/>
            <a:r>
              <a:rPr lang="es-ES" sz="2000" dirty="0" smtClean="0">
                <a:latin typeface="Times New Roman" pitchFamily="18" charset="0"/>
                <a:cs typeface="Times New Roman" pitchFamily="18" charset="0"/>
              </a:rPr>
              <a:t>No está claro como condicionaba el comportamiento del León asiático la convivencia con el Tigre, aunque parece que la solución radicaba en que ambas especies preferían zonas de caza diferentes, eligiendo el León espacios más abiertos y dejando al Tigre las zonas boscosas o de mayor vegetación</a:t>
            </a:r>
          </a:p>
          <a:p>
            <a:pPr algn="just"/>
            <a:endParaRPr lang="es-ES" sz="2000" dirty="0" smtClean="0">
              <a:latin typeface="Times New Roman" pitchFamily="18" charset="0"/>
              <a:cs typeface="Times New Roman" pitchFamily="18" charset="0"/>
            </a:endParaRPr>
          </a:p>
          <a:p>
            <a:endParaRPr lang="es-ES" dirty="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204766"/>
          </a:xfrm>
        </p:spPr>
        <p:txBody>
          <a:bodyPr>
            <a:normAutofit fontScale="90000"/>
          </a:bodyPr>
          <a:lstStyle/>
          <a:p>
            <a:endParaRPr lang="es-ES" dirty="0"/>
          </a:p>
        </p:txBody>
      </p:sp>
      <p:sp>
        <p:nvSpPr>
          <p:cNvPr id="3" name="Content Placeholder 2"/>
          <p:cNvSpPr>
            <a:spLocks noGrp="1"/>
          </p:cNvSpPr>
          <p:nvPr>
            <p:ph sz="quarter" idx="1"/>
          </p:nvPr>
        </p:nvSpPr>
        <p:spPr>
          <a:xfrm>
            <a:off x="0" y="0"/>
            <a:ext cx="9144000" cy="6858000"/>
          </a:xfrm>
        </p:spPr>
        <p:txBody>
          <a:bodyPr/>
          <a:lstStyle/>
          <a:p>
            <a:pPr algn="just"/>
            <a:r>
              <a:rPr lang="es-ES" dirty="0" smtClean="0">
                <a:latin typeface="Times New Roman" pitchFamily="18" charset="0"/>
                <a:cs typeface="Times New Roman" pitchFamily="18" charset="0"/>
              </a:rPr>
              <a:t>Actual área de distribución del león asiático, en el Bosque de </a:t>
            </a:r>
            <a:r>
              <a:rPr lang="es-ES" dirty="0" err="1" smtClean="0">
                <a:latin typeface="Times New Roman" pitchFamily="18" charset="0"/>
                <a:cs typeface="Times New Roman" pitchFamily="18" charset="0"/>
              </a:rPr>
              <a:t>Gir</a:t>
            </a:r>
            <a:r>
              <a:rPr lang="es-ES" dirty="0" smtClean="0">
                <a:latin typeface="Times New Roman" pitchFamily="18" charset="0"/>
                <a:cs typeface="Times New Roman" pitchFamily="18" charset="0"/>
              </a:rPr>
              <a:t> y áreas adyacentes, </a:t>
            </a:r>
            <a:r>
              <a:rPr lang="es-ES" dirty="0" err="1" smtClean="0">
                <a:latin typeface="Times New Roman" pitchFamily="18" charset="0"/>
                <a:cs typeface="Times New Roman" pitchFamily="18" charset="0"/>
              </a:rPr>
              <a:t>Gujarat</a:t>
            </a:r>
            <a:r>
              <a:rPr lang="es-ES" dirty="0" smtClean="0">
                <a:latin typeface="Times New Roman" pitchFamily="18" charset="0"/>
                <a:cs typeface="Times New Roman" pitchFamily="18" charset="0"/>
              </a:rPr>
              <a:t> (India).</a:t>
            </a:r>
          </a:p>
          <a:p>
            <a:pPr algn="just"/>
            <a:endParaRPr lang="es-ES" dirty="0" smtClean="0">
              <a:latin typeface="Times New Roman" pitchFamily="18" charset="0"/>
              <a:cs typeface="Times New Roman" pitchFamily="18" charset="0"/>
            </a:endParaRPr>
          </a:p>
          <a:p>
            <a:pPr algn="just"/>
            <a:endParaRPr lang="es-ES" dirty="0">
              <a:latin typeface="Times New Roman" pitchFamily="18" charset="0"/>
              <a:cs typeface="Times New Roman" pitchFamily="18" charset="0"/>
            </a:endParaRPr>
          </a:p>
        </p:txBody>
      </p:sp>
      <p:pic>
        <p:nvPicPr>
          <p:cNvPr id="4" name="Picture 3" descr="leon asiatico mapa.jpg"/>
          <p:cNvPicPr>
            <a:picLocks noChangeAspect="1"/>
          </p:cNvPicPr>
          <p:nvPr/>
        </p:nvPicPr>
        <p:blipFill>
          <a:blip r:embed="rId2"/>
          <a:stretch>
            <a:fillRect/>
          </a:stretch>
        </p:blipFill>
        <p:spPr>
          <a:xfrm>
            <a:off x="571472" y="1214422"/>
            <a:ext cx="8110863" cy="4857784"/>
          </a:xfrm>
          <a:prstGeom prst="rect">
            <a:avLst/>
          </a:prstGeom>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0034" y="0"/>
            <a:ext cx="8229600" cy="990600"/>
          </a:xfrm>
        </p:spPr>
        <p:txBody>
          <a:bodyPr/>
          <a:lstStyle/>
          <a:p>
            <a:r>
              <a:rPr lang="es-ES" dirty="0" smtClean="0">
                <a:latin typeface="Times New Roman" pitchFamily="18" charset="0"/>
                <a:cs typeface="Times New Roman" pitchFamily="18" charset="0"/>
              </a:rPr>
              <a:t>Razones de su declive</a:t>
            </a:r>
            <a:endParaRPr lang="es-ES" dirty="0">
              <a:latin typeface="Times New Roman" pitchFamily="18" charset="0"/>
              <a:cs typeface="Times New Roman" pitchFamily="18" charset="0"/>
            </a:endParaRPr>
          </a:p>
        </p:txBody>
      </p:sp>
      <p:sp>
        <p:nvSpPr>
          <p:cNvPr id="3" name="Content Placeholder 2"/>
          <p:cNvSpPr>
            <a:spLocks noGrp="1"/>
          </p:cNvSpPr>
          <p:nvPr>
            <p:ph sz="quarter" idx="1"/>
          </p:nvPr>
        </p:nvSpPr>
        <p:spPr>
          <a:xfrm>
            <a:off x="0" y="1219200"/>
            <a:ext cx="9144000" cy="5638800"/>
          </a:xfrm>
        </p:spPr>
        <p:txBody>
          <a:bodyPr>
            <a:normAutofit lnSpcReduction="10000"/>
          </a:bodyPr>
          <a:lstStyle/>
          <a:p>
            <a:pPr algn="just"/>
            <a:r>
              <a:rPr lang="es-ES" sz="2000" dirty="0" smtClean="0">
                <a:latin typeface="Times New Roman" pitchFamily="18" charset="0"/>
                <a:cs typeface="Times New Roman" pitchFamily="18" charset="0"/>
              </a:rPr>
              <a:t>Se reducen a una, el Hombre, la reducción de las poblaciones de este felino ha ido pareja al desarrollo de las civilizaciones humanas asentadas en su área de distribución.</a:t>
            </a:r>
          </a:p>
          <a:p>
            <a:pPr algn="just"/>
            <a:r>
              <a:rPr lang="es-ES" sz="2000" dirty="0" smtClean="0">
                <a:latin typeface="Times New Roman" pitchFamily="18" charset="0"/>
                <a:cs typeface="Times New Roman" pitchFamily="18" charset="0"/>
              </a:rPr>
              <a:t>El Neolítico que trajo la agricultura, la ganadería y las primeras civilizaciones urbanas, cambio para siempre las reglas de la convivencia entre el hombre y los grades depredadores sociales como el León, la desaparición de las grandes manadas de herbívoros les dejó sin alimento y la defensa del ganado doméstico los convirtió en un enemigo a exterminar. A todo eso hemos de sumar el valor simbólico de esta especie, las grandes civilizaciones del pasado lo cazaron hasta el exterminio en la falsa creencia que matarlo suponía adquirir parte de su fuerza y bravura.</a:t>
            </a:r>
          </a:p>
          <a:p>
            <a:pPr algn="just"/>
            <a:r>
              <a:rPr lang="es-ES" sz="2000" dirty="0" smtClean="0">
                <a:latin typeface="Times New Roman" pitchFamily="18" charset="0"/>
                <a:cs typeface="Times New Roman" pitchFamily="18" charset="0"/>
              </a:rPr>
              <a:t>En torno al 100 </a:t>
            </a:r>
            <a:r>
              <a:rPr lang="es-ES" sz="2000" dirty="0" err="1" smtClean="0">
                <a:latin typeface="Times New Roman" pitchFamily="18" charset="0"/>
                <a:cs typeface="Times New Roman" pitchFamily="18" charset="0"/>
              </a:rPr>
              <a:t>dc.</a:t>
            </a:r>
            <a:r>
              <a:rPr lang="es-ES" sz="2000" dirty="0" smtClean="0">
                <a:latin typeface="Times New Roman" pitchFamily="18" charset="0"/>
                <a:cs typeface="Times New Roman" pitchFamily="18" charset="0"/>
              </a:rPr>
              <a:t> Los leones se extinguieron del norte de Grecia y los Balcanes, último reducto europeo de esta especie. Durante la Edad Media, desaparecerían del Cáucaso y oriente próximo; sus poblaciones fueron reduciéndose en paralelo al crecimiento de las poblaciones humanas, aunque seguía siendo muy abundante y teniendo un enorme territorio hasta el desarrollo y generalización de las armas de fuego. Sólo cuando a finales del S XIX, es evidente que esta especie se dirigía hacia su definitiva y total extinción, las autoridades coloniales del </a:t>
            </a:r>
            <a:r>
              <a:rPr lang="es-ES" sz="2000" dirty="0" err="1" smtClean="0">
                <a:latin typeface="Times New Roman" pitchFamily="18" charset="0"/>
                <a:cs typeface="Times New Roman" pitchFamily="18" charset="0"/>
              </a:rPr>
              <a:t>Raj</a:t>
            </a:r>
            <a:r>
              <a:rPr lang="es-ES" sz="2000" dirty="0" smtClean="0">
                <a:latin typeface="Times New Roman" pitchFamily="18" charset="0"/>
                <a:cs typeface="Times New Roman" pitchFamily="18" charset="0"/>
              </a:rPr>
              <a:t> británico en la India, presionaron para crear una reserva para esta especie en el Bosque de </a:t>
            </a:r>
            <a:r>
              <a:rPr lang="es-ES" sz="2000" dirty="0" err="1" smtClean="0">
                <a:latin typeface="Times New Roman" pitchFamily="18" charset="0"/>
                <a:cs typeface="Times New Roman" pitchFamily="18" charset="0"/>
              </a:rPr>
              <a:t>Gir</a:t>
            </a:r>
            <a:r>
              <a:rPr lang="es-ES" sz="2000" dirty="0" smtClean="0">
                <a:latin typeface="Times New Roman" pitchFamily="18" charset="0"/>
                <a:cs typeface="Times New Roman" pitchFamily="18" charset="0"/>
              </a:rPr>
              <a:t> en el estado indio de </a:t>
            </a:r>
            <a:r>
              <a:rPr lang="es-ES" sz="2000" dirty="0" err="1" smtClean="0">
                <a:latin typeface="Times New Roman" pitchFamily="18" charset="0"/>
                <a:cs typeface="Times New Roman" pitchFamily="18" charset="0"/>
              </a:rPr>
              <a:t>Gujarat</a:t>
            </a:r>
            <a:r>
              <a:rPr lang="es-ES" sz="2000" dirty="0" smtClean="0">
                <a:latin typeface="Times New Roman" pitchFamily="18" charset="0"/>
                <a:cs typeface="Times New Roman" pitchFamily="18" charset="0"/>
              </a:rPr>
              <a:t>, al oeste del país</a:t>
            </a:r>
            <a:r>
              <a:rPr lang="es-ES" sz="2000" dirty="0" smtClean="0"/>
              <a:t>. </a:t>
            </a:r>
            <a:endParaRPr lang="es-ES" sz="2000" dirty="0" smtClean="0">
              <a:latin typeface="Times New Roman" pitchFamily="18" charset="0"/>
              <a:cs typeface="Times New Roman" pitchFamily="18" charset="0"/>
            </a:endParaRPr>
          </a:p>
          <a:p>
            <a:pPr algn="just"/>
            <a:endParaRPr lang="es-ES" sz="2000" dirty="0" smtClean="0">
              <a:latin typeface="Times New Roman" pitchFamily="18" charset="0"/>
              <a:cs typeface="Times New Roman" pitchFamily="18" charset="0"/>
            </a:endParaRPr>
          </a:p>
          <a:p>
            <a:pPr algn="just"/>
            <a:endParaRPr lang="es-ES" sz="2000"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s-ES" dirty="0" smtClean="0">
                <a:latin typeface="Times New Roman" pitchFamily="18" charset="0"/>
                <a:cs typeface="Times New Roman" pitchFamily="18" charset="0"/>
              </a:rPr>
              <a:t>Adax (</a:t>
            </a:r>
            <a:r>
              <a:rPr lang="es-ES" i="1" dirty="0" err="1" smtClean="0">
                <a:latin typeface="Times New Roman" pitchFamily="18" charset="0"/>
                <a:cs typeface="Times New Roman" pitchFamily="18" charset="0"/>
              </a:rPr>
              <a:t>Addax</a:t>
            </a:r>
            <a:r>
              <a:rPr lang="es-ES" i="1" dirty="0" smtClean="0">
                <a:latin typeface="Times New Roman" pitchFamily="18" charset="0"/>
                <a:cs typeface="Times New Roman" pitchFamily="18" charset="0"/>
              </a:rPr>
              <a:t> </a:t>
            </a:r>
            <a:r>
              <a:rPr lang="es-ES" i="1" dirty="0" err="1" smtClean="0">
                <a:latin typeface="Times New Roman" pitchFamily="18" charset="0"/>
                <a:cs typeface="Times New Roman" pitchFamily="18" charset="0"/>
              </a:rPr>
              <a:t>nasomaculatus</a:t>
            </a:r>
            <a:r>
              <a:rPr lang="es-ES" i="1" dirty="0" smtClean="0">
                <a:latin typeface="Times New Roman" pitchFamily="18" charset="0"/>
                <a:cs typeface="Times New Roman" pitchFamily="18" charset="0"/>
              </a:rPr>
              <a:t>).</a:t>
            </a:r>
            <a:br>
              <a:rPr lang="es-ES" i="1" dirty="0" smtClean="0">
                <a:latin typeface="Times New Roman" pitchFamily="18" charset="0"/>
                <a:cs typeface="Times New Roman" pitchFamily="18" charset="0"/>
              </a:rPr>
            </a:br>
            <a:r>
              <a:rPr lang="es-ES" sz="2400" i="1" dirty="0" smtClean="0">
                <a:latin typeface="Times New Roman" pitchFamily="18" charset="0"/>
                <a:cs typeface="Times New Roman" pitchFamily="18" charset="0"/>
              </a:rPr>
              <a:t>Eugenio Fernández Sánchez</a:t>
            </a:r>
            <a:endParaRPr lang="es-ES" dirty="0">
              <a:latin typeface="Times New Roman" pitchFamily="18" charset="0"/>
              <a:cs typeface="Times New Roman" pitchFamily="18" charset="0"/>
            </a:endParaRPr>
          </a:p>
        </p:txBody>
      </p:sp>
      <p:pic>
        <p:nvPicPr>
          <p:cNvPr id="4" name="Content Placeholder 3" descr="adax1.jpg"/>
          <p:cNvPicPr>
            <a:picLocks noGrp="1" noChangeAspect="1"/>
          </p:cNvPicPr>
          <p:nvPr>
            <p:ph sz="quarter" idx="1"/>
          </p:nvPr>
        </p:nvPicPr>
        <p:blipFill>
          <a:blip r:embed="rId2"/>
          <a:stretch>
            <a:fillRect/>
          </a:stretch>
        </p:blipFill>
        <p:spPr>
          <a:xfrm>
            <a:off x="457200" y="1527492"/>
            <a:ext cx="8229600" cy="4320540"/>
          </a:xfrm>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33328"/>
          </a:xfrm>
        </p:spPr>
        <p:txBody>
          <a:bodyPr>
            <a:normAutofit fontScale="90000"/>
          </a:bodyPr>
          <a:lstStyle/>
          <a:p>
            <a:endParaRPr lang="es-ES" dirty="0"/>
          </a:p>
        </p:txBody>
      </p:sp>
      <p:sp>
        <p:nvSpPr>
          <p:cNvPr id="3" name="Content Placeholder 2"/>
          <p:cNvSpPr>
            <a:spLocks noGrp="1"/>
          </p:cNvSpPr>
          <p:nvPr>
            <p:ph sz="quarter" idx="1"/>
          </p:nvPr>
        </p:nvSpPr>
        <p:spPr>
          <a:xfrm>
            <a:off x="0" y="0"/>
            <a:ext cx="9144000" cy="6858000"/>
          </a:xfrm>
        </p:spPr>
        <p:txBody>
          <a:bodyPr/>
          <a:lstStyle/>
          <a:p>
            <a:pPr algn="just"/>
            <a:r>
              <a:rPr lang="es-ES" dirty="0" smtClean="0">
                <a:latin typeface="Times New Roman" pitchFamily="18" charset="0"/>
                <a:cs typeface="Times New Roman" pitchFamily="18" charset="0"/>
              </a:rPr>
              <a:t>En la Antigüedad, cazar leones daba prestigio a Reyes y aristócratas. Ese fue el comienzo de su declive.</a:t>
            </a:r>
          </a:p>
          <a:p>
            <a:pPr algn="just"/>
            <a:endParaRPr lang="es-ES" dirty="0" smtClean="0">
              <a:latin typeface="Times New Roman" pitchFamily="18" charset="0"/>
              <a:cs typeface="Times New Roman" pitchFamily="18" charset="0"/>
            </a:endParaRPr>
          </a:p>
          <a:p>
            <a:pPr algn="just"/>
            <a:endParaRPr lang="es-ES" dirty="0">
              <a:latin typeface="Times New Roman" pitchFamily="18" charset="0"/>
              <a:cs typeface="Times New Roman" pitchFamily="18" charset="0"/>
            </a:endParaRPr>
          </a:p>
        </p:txBody>
      </p:sp>
      <p:pic>
        <p:nvPicPr>
          <p:cNvPr id="4" name="Picture 3" descr="caza león asirio.jpg"/>
          <p:cNvPicPr>
            <a:picLocks noChangeAspect="1"/>
          </p:cNvPicPr>
          <p:nvPr/>
        </p:nvPicPr>
        <p:blipFill>
          <a:blip r:embed="rId2"/>
          <a:stretch>
            <a:fillRect/>
          </a:stretch>
        </p:blipFill>
        <p:spPr>
          <a:xfrm>
            <a:off x="0" y="857250"/>
            <a:ext cx="9144000" cy="5143500"/>
          </a:xfrm>
          <a:prstGeom prst="rect">
            <a:avLst/>
          </a:prstGeom>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33328"/>
          </a:xfrm>
        </p:spPr>
        <p:txBody>
          <a:bodyPr>
            <a:normAutofit fontScale="90000"/>
          </a:bodyPr>
          <a:lstStyle/>
          <a:p>
            <a:endParaRPr lang="es-ES" dirty="0"/>
          </a:p>
        </p:txBody>
      </p:sp>
      <p:sp>
        <p:nvSpPr>
          <p:cNvPr id="3" name="Content Placeholder 2"/>
          <p:cNvSpPr>
            <a:spLocks noGrp="1"/>
          </p:cNvSpPr>
          <p:nvPr>
            <p:ph sz="quarter" idx="1"/>
          </p:nvPr>
        </p:nvSpPr>
        <p:spPr>
          <a:xfrm>
            <a:off x="0" y="357166"/>
            <a:ext cx="9144000" cy="6500834"/>
          </a:xfrm>
        </p:spPr>
        <p:txBody>
          <a:bodyPr/>
          <a:lstStyle/>
          <a:p>
            <a:r>
              <a:rPr lang="es-ES" sz="2000" dirty="0" smtClean="0">
                <a:latin typeface="Times New Roman" pitchFamily="18" charset="0"/>
                <a:cs typeface="Times New Roman" pitchFamily="18" charset="0"/>
              </a:rPr>
              <a:t>Esta reserva se enfrentó a la hostilidad de las poblaciones circundantes, hasta el punto de que en los años de la 1º Guerra Mundial, apenas unas decenas de leones sobrevivían en la India, mientras los últimos ejemplares de Arabia, Irak e Irán eran </a:t>
            </a:r>
            <a:r>
              <a:rPr lang="es-ES" sz="2000" dirty="0" err="1" smtClean="0">
                <a:latin typeface="Times New Roman" pitchFamily="18" charset="0"/>
                <a:cs typeface="Times New Roman" pitchFamily="18" charset="0"/>
              </a:rPr>
              <a:t>exterminados.Unos</a:t>
            </a:r>
            <a:r>
              <a:rPr lang="es-ES" sz="2000" dirty="0" smtClean="0">
                <a:latin typeface="Times New Roman" pitchFamily="18" charset="0"/>
                <a:cs typeface="Times New Roman" pitchFamily="18" charset="0"/>
              </a:rPr>
              <a:t> años más tarde esta pequeña población india era la última que sobrevivía.</a:t>
            </a:r>
          </a:p>
          <a:p>
            <a:endParaRPr lang="es-ES" dirty="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dirty="0" smtClean="0">
                <a:latin typeface="Times New Roman" pitchFamily="18" charset="0"/>
                <a:cs typeface="Times New Roman" pitchFamily="18" charset="0"/>
              </a:rPr>
              <a:t>La recuperación</a:t>
            </a:r>
            <a:endParaRPr lang="es-ES" dirty="0">
              <a:latin typeface="Times New Roman" pitchFamily="18" charset="0"/>
              <a:cs typeface="Times New Roman" pitchFamily="18" charset="0"/>
            </a:endParaRPr>
          </a:p>
        </p:txBody>
      </p:sp>
      <p:sp>
        <p:nvSpPr>
          <p:cNvPr id="3" name="Content Placeholder 2"/>
          <p:cNvSpPr>
            <a:spLocks noGrp="1"/>
          </p:cNvSpPr>
          <p:nvPr>
            <p:ph sz="quarter" idx="1"/>
          </p:nvPr>
        </p:nvSpPr>
        <p:spPr>
          <a:xfrm>
            <a:off x="0" y="1219200"/>
            <a:ext cx="9144000" cy="5638800"/>
          </a:xfrm>
        </p:spPr>
        <p:txBody>
          <a:bodyPr>
            <a:normAutofit lnSpcReduction="10000"/>
          </a:bodyPr>
          <a:lstStyle/>
          <a:p>
            <a:pPr algn="just"/>
            <a:r>
              <a:rPr lang="es-ES" sz="2000" dirty="0" smtClean="0">
                <a:latin typeface="Times New Roman" pitchFamily="18" charset="0"/>
                <a:cs typeface="Times New Roman" pitchFamily="18" charset="0"/>
              </a:rPr>
              <a:t>Protegidos de fusiles y escopetas tras la prohibición total de su caza en 1948 por parte del gobierno de la India ya independiente, rápidamente los leones prosperaron en la reserva del bosque de </a:t>
            </a:r>
            <a:r>
              <a:rPr lang="es-ES" sz="2000" dirty="0" err="1" smtClean="0">
                <a:latin typeface="Times New Roman" pitchFamily="18" charset="0"/>
                <a:cs typeface="Times New Roman" pitchFamily="18" charset="0"/>
              </a:rPr>
              <a:t>Gir</a:t>
            </a:r>
            <a:r>
              <a:rPr lang="es-ES" sz="2000" dirty="0" smtClean="0">
                <a:latin typeface="Times New Roman" pitchFamily="18" charset="0"/>
                <a:cs typeface="Times New Roman" pitchFamily="18" charset="0"/>
              </a:rPr>
              <a:t> especialmente a medida que el nivel de protección de esta reserva fue incrementándose hasta su declaración en 1975 como Parque Nacional. Progresivamente la población de leones fue creciendo, hasta que ya en este siglo superó el medio millar de ejemplares, en la actualidad la última población libre de leones asiáticos se enfrenta a los riesgos de su propio éxito, una preocupante sobrepoblación se ha ido convirtiendo en un problema creciente.</a:t>
            </a:r>
          </a:p>
          <a:p>
            <a:pPr algn="just"/>
            <a:r>
              <a:rPr lang="es-ES" sz="2000" dirty="0" smtClean="0">
                <a:latin typeface="Times New Roman" pitchFamily="18" charset="0"/>
                <a:cs typeface="Times New Roman" pitchFamily="18" charset="0"/>
              </a:rPr>
              <a:t>El bosque de </a:t>
            </a:r>
            <a:r>
              <a:rPr lang="es-ES" sz="2000" dirty="0" err="1" smtClean="0">
                <a:latin typeface="Times New Roman" pitchFamily="18" charset="0"/>
                <a:cs typeface="Times New Roman" pitchFamily="18" charset="0"/>
              </a:rPr>
              <a:t>Gir</a:t>
            </a:r>
            <a:r>
              <a:rPr lang="es-ES" sz="2000" dirty="0" smtClean="0">
                <a:latin typeface="Times New Roman" pitchFamily="18" charset="0"/>
                <a:cs typeface="Times New Roman" pitchFamily="18" charset="0"/>
              </a:rPr>
              <a:t> se encuentra sometido a una creciente presión de las </a:t>
            </a:r>
            <a:r>
              <a:rPr lang="es-ES" sz="2000" dirty="0" err="1" smtClean="0">
                <a:latin typeface="Times New Roman" pitchFamily="18" charset="0"/>
                <a:cs typeface="Times New Roman" pitchFamily="18" charset="0"/>
              </a:rPr>
              <a:t>poblacionescircundantes</a:t>
            </a:r>
            <a:r>
              <a:rPr lang="es-ES" sz="2000" dirty="0" smtClean="0">
                <a:latin typeface="Times New Roman" pitchFamily="18" charset="0"/>
                <a:cs typeface="Times New Roman" pitchFamily="18" charset="0"/>
              </a:rPr>
              <a:t>, el crecimiento de la población y la costumbre de llevar a pastar su ganado a la reserva, ha sido una tradicional fuente de problemas que el incremento de la población de leones no ha hecho sino incrementar. La población de leones es excesiva para el espacio que ocupa y esto trae consigo que las presas salvajes no son suficientes, la muerte de ganado y ocasionalmente de personas hace cada vez más difícil la convivencia entre los grandes gatos y las personas. Por si fuera poco la sobrepoblación ha traído consigo una reciente epidemia que viene diezmando a los leones de la reserva en los últimos años, todo esto hacen imperioso la creación de nuevas poblaciones salvajes viables para asegurar la supervivencia de la especie.</a:t>
            </a:r>
          </a:p>
          <a:p>
            <a:pPr algn="just"/>
            <a:endParaRPr lang="es-ES" sz="2000" dirty="0" smtClean="0">
              <a:latin typeface="Times New Roman" pitchFamily="18" charset="0"/>
              <a:cs typeface="Times New Roman" pitchFamily="18" charset="0"/>
            </a:endParaRPr>
          </a:p>
          <a:p>
            <a:endParaRPr lang="es-ES" sz="2000" dirty="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dirty="0" smtClean="0">
                <a:latin typeface="Times New Roman" pitchFamily="18" charset="0"/>
                <a:cs typeface="Times New Roman" pitchFamily="18" charset="0"/>
              </a:rPr>
              <a:t>La alternativa de </a:t>
            </a:r>
            <a:r>
              <a:rPr lang="es-ES" dirty="0" err="1" smtClean="0">
                <a:latin typeface="Times New Roman" pitchFamily="18" charset="0"/>
                <a:cs typeface="Times New Roman" pitchFamily="18" charset="0"/>
              </a:rPr>
              <a:t>Kuno</a:t>
            </a:r>
            <a:endParaRPr lang="es-ES" dirty="0">
              <a:latin typeface="Times New Roman" pitchFamily="18" charset="0"/>
              <a:cs typeface="Times New Roman" pitchFamily="18" charset="0"/>
            </a:endParaRPr>
          </a:p>
        </p:txBody>
      </p:sp>
      <p:sp>
        <p:nvSpPr>
          <p:cNvPr id="3" name="Content Placeholder 2"/>
          <p:cNvSpPr>
            <a:spLocks noGrp="1"/>
          </p:cNvSpPr>
          <p:nvPr>
            <p:ph sz="quarter" idx="1"/>
          </p:nvPr>
        </p:nvSpPr>
        <p:spPr>
          <a:xfrm>
            <a:off x="0" y="1219200"/>
            <a:ext cx="9144000" cy="5638800"/>
          </a:xfrm>
        </p:spPr>
        <p:txBody>
          <a:bodyPr/>
          <a:lstStyle/>
          <a:p>
            <a:pPr algn="just"/>
            <a:r>
              <a:rPr lang="es-ES" sz="2000" dirty="0" smtClean="0">
                <a:latin typeface="Times New Roman" pitchFamily="18" charset="0"/>
                <a:cs typeface="Times New Roman" pitchFamily="18" charset="0"/>
              </a:rPr>
              <a:t>Los problemas cada vez más evidentes, de confiar la supervivencia de toda la especie a una única población aislada, han llevado a las autoridades indias a buscar alternativas.</a:t>
            </a:r>
          </a:p>
          <a:p>
            <a:pPr algn="just"/>
            <a:r>
              <a:rPr lang="es-ES" sz="2000" dirty="0" smtClean="0">
                <a:latin typeface="Times New Roman" pitchFamily="18" charset="0"/>
                <a:cs typeface="Times New Roman" pitchFamily="18" charset="0"/>
              </a:rPr>
              <a:t>El principal obstáculo para que a día de hoy el León asiático inicie una lenta recuperación de sus territorios históricos, es la política, incluso se podría decir que la geopolítica. Las guerras interminables en Irak, Siria, Afganistán y el Kurdistán. Los conflictos políticos con Irán, la eterna rivalidad Indo-pakistaní y la falta de preparación mental para una revolución faunística por parte de los países europeos, han dejado sin alternativas fuera de la India para una segunda población.</a:t>
            </a:r>
          </a:p>
          <a:p>
            <a:pPr algn="just"/>
            <a:r>
              <a:rPr lang="es-ES" sz="2000" dirty="0" smtClean="0">
                <a:latin typeface="Times New Roman" pitchFamily="18" charset="0"/>
                <a:cs typeface="Times New Roman" pitchFamily="18" charset="0"/>
              </a:rPr>
              <a:t>El Gobierno Indio desde hace décadas tiene en marcha un proceso para establecer una segunda población de leones salvajes que garantice la supervivencia de ese magnífico animal, tras un largo proceso se decidió que  el Parque Nacional de </a:t>
            </a:r>
            <a:r>
              <a:rPr lang="es-ES" sz="2000" dirty="0" err="1" smtClean="0">
                <a:latin typeface="Times New Roman" pitchFamily="18" charset="0"/>
                <a:cs typeface="Times New Roman" pitchFamily="18" charset="0"/>
              </a:rPr>
              <a:t>Palpur</a:t>
            </a:r>
            <a:r>
              <a:rPr lang="es-ES" sz="2000" dirty="0" smtClean="0">
                <a:latin typeface="Times New Roman" pitchFamily="18" charset="0"/>
                <a:cs typeface="Times New Roman" pitchFamily="18" charset="0"/>
              </a:rPr>
              <a:t> </a:t>
            </a:r>
            <a:r>
              <a:rPr lang="es-ES" sz="2000" dirty="0" err="1" smtClean="0">
                <a:latin typeface="Times New Roman" pitchFamily="18" charset="0"/>
                <a:cs typeface="Times New Roman" pitchFamily="18" charset="0"/>
              </a:rPr>
              <a:t>Kuno</a:t>
            </a:r>
            <a:r>
              <a:rPr lang="es-ES" sz="2000" dirty="0" smtClean="0">
                <a:latin typeface="Times New Roman" pitchFamily="18" charset="0"/>
                <a:cs typeface="Times New Roman" pitchFamily="18" charset="0"/>
              </a:rPr>
              <a:t> en </a:t>
            </a:r>
            <a:r>
              <a:rPr lang="es-ES" sz="2000" dirty="0" err="1" smtClean="0">
                <a:latin typeface="Times New Roman" pitchFamily="18" charset="0"/>
                <a:cs typeface="Times New Roman" pitchFamily="18" charset="0"/>
              </a:rPr>
              <a:t>Rajastán</a:t>
            </a:r>
            <a:r>
              <a:rPr lang="es-ES" sz="2000" dirty="0" smtClean="0">
                <a:latin typeface="Times New Roman" pitchFamily="18" charset="0"/>
                <a:cs typeface="Times New Roman" pitchFamily="18" charset="0"/>
              </a:rPr>
              <a:t>  era el lugar ideal, tras años de actuaciones, una millonaria inversión e incluso el traslado forzado de decenas de poblaciones del interior del parque para eliminar obstáculos a los leones, el problema surgió por la oposición del gobierno regional de </a:t>
            </a:r>
            <a:r>
              <a:rPr lang="es-ES" sz="2000" dirty="0" err="1" smtClean="0">
                <a:latin typeface="Times New Roman" pitchFamily="18" charset="0"/>
                <a:cs typeface="Times New Roman" pitchFamily="18" charset="0"/>
              </a:rPr>
              <a:t>Gujarat</a:t>
            </a:r>
            <a:r>
              <a:rPr lang="es-ES" sz="2000" dirty="0" smtClean="0">
                <a:latin typeface="Times New Roman" pitchFamily="18" charset="0"/>
                <a:cs typeface="Times New Roman" pitchFamily="18" charset="0"/>
              </a:rPr>
              <a:t> que en la actualidad tiene en su territorio el bosque de </a:t>
            </a:r>
            <a:r>
              <a:rPr lang="es-ES" sz="2000" dirty="0" err="1" smtClean="0">
                <a:latin typeface="Times New Roman" pitchFamily="18" charset="0"/>
                <a:cs typeface="Times New Roman" pitchFamily="18" charset="0"/>
              </a:rPr>
              <a:t>Gir</a:t>
            </a:r>
            <a:endParaRPr lang="es-ES" sz="2000" dirty="0" smtClean="0">
              <a:latin typeface="Times New Roman" pitchFamily="18" charset="0"/>
              <a:cs typeface="Times New Roman" pitchFamily="18" charset="0"/>
            </a:endParaRPr>
          </a:p>
          <a:p>
            <a:pPr algn="just"/>
            <a:endParaRPr lang="es-ES" sz="2000" dirty="0" smtClean="0">
              <a:latin typeface="Times New Roman" pitchFamily="18" charset="0"/>
              <a:cs typeface="Times New Roman" pitchFamily="18" charset="0"/>
            </a:endParaRPr>
          </a:p>
          <a:p>
            <a:pPr algn="just"/>
            <a:endParaRPr lang="es-ES" dirty="0"/>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33328"/>
          </a:xfrm>
        </p:spPr>
        <p:txBody>
          <a:bodyPr>
            <a:normAutofit fontScale="90000"/>
          </a:bodyPr>
          <a:lstStyle/>
          <a:p>
            <a:endParaRPr lang="es-ES" dirty="0"/>
          </a:p>
        </p:txBody>
      </p:sp>
      <p:sp>
        <p:nvSpPr>
          <p:cNvPr id="3" name="Content Placeholder 2"/>
          <p:cNvSpPr>
            <a:spLocks noGrp="1"/>
          </p:cNvSpPr>
          <p:nvPr>
            <p:ph sz="quarter" idx="1"/>
          </p:nvPr>
        </p:nvSpPr>
        <p:spPr>
          <a:xfrm>
            <a:off x="0" y="357166"/>
            <a:ext cx="9144000" cy="6500834"/>
          </a:xfrm>
        </p:spPr>
        <p:txBody>
          <a:bodyPr/>
          <a:lstStyle/>
          <a:p>
            <a:pPr algn="just"/>
            <a:r>
              <a:rPr lang="es-ES" sz="2000" dirty="0" err="1" smtClean="0">
                <a:latin typeface="Times New Roman" pitchFamily="18" charset="0"/>
                <a:cs typeface="Times New Roman" pitchFamily="18" charset="0"/>
              </a:rPr>
              <a:t>Gujarat</a:t>
            </a:r>
            <a:r>
              <a:rPr lang="es-ES" sz="2000" dirty="0" smtClean="0">
                <a:latin typeface="Times New Roman" pitchFamily="18" charset="0"/>
                <a:cs typeface="Times New Roman" pitchFamily="18" charset="0"/>
              </a:rPr>
              <a:t> considera al León un símbolo pero también una de sus principales fuentes de ingresos por la llegada de miles de turistas en busca de ver estos animales. Tras una interminable batalla judicial, finalmente el Tribunal Supremo de la India decidió que se llevara a cabo el traslado de parte de la poblaciones de leones del Bosque de </a:t>
            </a:r>
            <a:r>
              <a:rPr lang="es-ES" sz="2000" dirty="0" err="1" smtClean="0">
                <a:latin typeface="Times New Roman" pitchFamily="18" charset="0"/>
                <a:cs typeface="Times New Roman" pitchFamily="18" charset="0"/>
              </a:rPr>
              <a:t>Gir</a:t>
            </a:r>
            <a:r>
              <a:rPr lang="es-ES" sz="2000" dirty="0" smtClean="0">
                <a:latin typeface="Times New Roman" pitchFamily="18" charset="0"/>
                <a:cs typeface="Times New Roman" pitchFamily="18" charset="0"/>
              </a:rPr>
              <a:t> a </a:t>
            </a:r>
            <a:r>
              <a:rPr lang="es-ES" sz="2000" dirty="0" err="1" smtClean="0">
                <a:latin typeface="Times New Roman" pitchFamily="18" charset="0"/>
                <a:cs typeface="Times New Roman" pitchFamily="18" charset="0"/>
              </a:rPr>
              <a:t>Kuno</a:t>
            </a:r>
            <a:r>
              <a:rPr lang="es-ES" sz="2000" dirty="0" smtClean="0">
                <a:latin typeface="Times New Roman" pitchFamily="18" charset="0"/>
                <a:cs typeface="Times New Roman" pitchFamily="18" charset="0"/>
              </a:rPr>
              <a:t>, a pesar de esto las constantes acciones dilatorias del gobierno de </a:t>
            </a:r>
            <a:r>
              <a:rPr lang="es-ES" sz="2000" dirty="0" err="1" smtClean="0">
                <a:latin typeface="Times New Roman" pitchFamily="18" charset="0"/>
                <a:cs typeface="Times New Roman" pitchFamily="18" charset="0"/>
              </a:rPr>
              <a:t>Gujarat</a:t>
            </a:r>
            <a:r>
              <a:rPr lang="es-ES" sz="2000" dirty="0" smtClean="0">
                <a:latin typeface="Times New Roman" pitchFamily="18" charset="0"/>
                <a:cs typeface="Times New Roman" pitchFamily="18" charset="0"/>
              </a:rPr>
              <a:t>, han paralizado hasta ahora este traslado, así mismo terminaron surgiendo voces que cuestionaron la idoneidad de </a:t>
            </a:r>
            <a:r>
              <a:rPr lang="es-ES" sz="2000" dirty="0" err="1" smtClean="0">
                <a:latin typeface="Times New Roman" pitchFamily="18" charset="0"/>
                <a:cs typeface="Times New Roman" pitchFamily="18" charset="0"/>
              </a:rPr>
              <a:t>Kuno</a:t>
            </a:r>
            <a:r>
              <a:rPr lang="es-ES" sz="2000" dirty="0" smtClean="0">
                <a:latin typeface="Times New Roman" pitchFamily="18" charset="0"/>
                <a:cs typeface="Times New Roman" pitchFamily="18" charset="0"/>
              </a:rPr>
              <a:t> por el riesgo que los leones podían suponer para la población de tigres, del cercano Parque Nacional de </a:t>
            </a:r>
            <a:r>
              <a:rPr lang="es-ES" sz="2000" dirty="0" err="1" smtClean="0">
                <a:latin typeface="Times New Roman" pitchFamily="18" charset="0"/>
                <a:cs typeface="Times New Roman" pitchFamily="18" charset="0"/>
              </a:rPr>
              <a:t>Rathambore</a:t>
            </a:r>
            <a:r>
              <a:rPr lang="es-ES" dirty="0" smtClean="0">
                <a:latin typeface="Times New Roman" pitchFamily="18" charset="0"/>
                <a:cs typeface="Times New Roman" pitchFamily="18" charset="0"/>
              </a:rPr>
              <a:t>.</a:t>
            </a:r>
          </a:p>
          <a:p>
            <a:pPr algn="just"/>
            <a:endParaRPr lang="es-ES" dirty="0" smtClean="0">
              <a:latin typeface="Times New Roman" pitchFamily="18" charset="0"/>
              <a:cs typeface="Times New Roman" pitchFamily="18" charset="0"/>
            </a:endParaRPr>
          </a:p>
          <a:p>
            <a:pPr algn="just"/>
            <a:r>
              <a:rPr lang="es-ES" sz="2000" dirty="0" smtClean="0">
                <a:latin typeface="Times New Roman" pitchFamily="18" charset="0"/>
                <a:cs typeface="Times New Roman" pitchFamily="18" charset="0"/>
              </a:rPr>
              <a:t>En la actualidad una mezcla perfecta de estupidez humana, intereses económicos y conflictos geoestratégicos, son las barreras que frenan la vuelta del Rey de las llanuras asiáticas a sus dominios ancestrales. La duda es por cuanto tiempo, la política nos negará, volver a escuchar el Rugido del León donde nunca debió desaparecer.</a:t>
            </a:r>
          </a:p>
          <a:p>
            <a:pPr algn="just"/>
            <a:endParaRPr lang="es-ES" dirty="0" smtClean="0">
              <a:latin typeface="Times New Roman" pitchFamily="18" charset="0"/>
              <a:cs typeface="Times New Roman" pitchFamily="18" charset="0"/>
            </a:endParaRPr>
          </a:p>
          <a:p>
            <a:pPr algn="just"/>
            <a:endParaRPr lang="es-ES"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just"/>
            <a:r>
              <a:rPr lang="es-ES" dirty="0" smtClean="0">
                <a:latin typeface="Times New Roman" pitchFamily="18" charset="0"/>
                <a:cs typeface="Times New Roman" pitchFamily="18" charset="0"/>
              </a:rPr>
              <a:t>Adax (</a:t>
            </a:r>
            <a:r>
              <a:rPr lang="es-ES" i="1" dirty="0" err="1" smtClean="0">
                <a:latin typeface="Times New Roman" pitchFamily="18" charset="0"/>
                <a:cs typeface="Times New Roman" pitchFamily="18" charset="0"/>
              </a:rPr>
              <a:t>Addax</a:t>
            </a:r>
            <a:r>
              <a:rPr lang="es-ES" i="1" dirty="0" smtClean="0">
                <a:latin typeface="Times New Roman" pitchFamily="18" charset="0"/>
                <a:cs typeface="Times New Roman" pitchFamily="18" charset="0"/>
              </a:rPr>
              <a:t> </a:t>
            </a:r>
            <a:r>
              <a:rPr lang="es-ES" i="1" dirty="0" err="1" smtClean="0">
                <a:latin typeface="Times New Roman" pitchFamily="18" charset="0"/>
                <a:cs typeface="Times New Roman" pitchFamily="18" charset="0"/>
              </a:rPr>
              <a:t>nasomaculatus</a:t>
            </a:r>
            <a:r>
              <a:rPr lang="es-ES" dirty="0" smtClean="0">
                <a:latin typeface="Times New Roman" pitchFamily="18" charset="0"/>
                <a:cs typeface="Times New Roman" pitchFamily="18" charset="0"/>
              </a:rPr>
              <a:t>)</a:t>
            </a:r>
            <a:endParaRPr lang="es-ES" dirty="0">
              <a:latin typeface="Times New Roman" pitchFamily="18" charset="0"/>
              <a:cs typeface="Times New Roman" pitchFamily="18" charset="0"/>
            </a:endParaRPr>
          </a:p>
        </p:txBody>
      </p:sp>
      <p:sp>
        <p:nvSpPr>
          <p:cNvPr id="3" name="Content Placeholder 2"/>
          <p:cNvSpPr>
            <a:spLocks noGrp="1"/>
          </p:cNvSpPr>
          <p:nvPr>
            <p:ph sz="quarter" idx="1"/>
          </p:nvPr>
        </p:nvSpPr>
        <p:spPr>
          <a:xfrm>
            <a:off x="500034" y="1500174"/>
            <a:ext cx="8229600" cy="4937760"/>
          </a:xfrm>
        </p:spPr>
        <p:txBody>
          <a:bodyPr/>
          <a:lstStyle/>
          <a:p>
            <a:pPr algn="just"/>
            <a:r>
              <a:rPr lang="es-ES" dirty="0" smtClean="0">
                <a:latin typeface="Times New Roman" pitchFamily="18" charset="0"/>
                <a:cs typeface="Times New Roman" pitchFamily="18" charset="0"/>
              </a:rPr>
              <a:t>El adax es un mamífero Artiodáctilo de la familia </a:t>
            </a:r>
            <a:r>
              <a:rPr lang="es-ES" dirty="0" err="1" smtClean="0">
                <a:latin typeface="Times New Roman" pitchFamily="18" charset="0"/>
                <a:cs typeface="Times New Roman" pitchFamily="18" charset="0"/>
              </a:rPr>
              <a:t>Bovidae</a:t>
            </a:r>
            <a:r>
              <a:rPr lang="es-ES" dirty="0" smtClean="0">
                <a:latin typeface="Times New Roman" pitchFamily="18" charset="0"/>
                <a:cs typeface="Times New Roman" pitchFamily="18" charset="0"/>
              </a:rPr>
              <a:t>, subfamilia </a:t>
            </a:r>
            <a:r>
              <a:rPr lang="es-ES" dirty="0" err="1" smtClean="0">
                <a:latin typeface="Times New Roman" pitchFamily="18" charset="0"/>
                <a:cs typeface="Times New Roman" pitchFamily="18" charset="0"/>
              </a:rPr>
              <a:t>Hippotraginae</a:t>
            </a:r>
            <a:r>
              <a:rPr lang="es-ES" dirty="0" smtClean="0">
                <a:latin typeface="Times New Roman" pitchFamily="18" charset="0"/>
                <a:cs typeface="Times New Roman" pitchFamily="18" charset="0"/>
              </a:rPr>
              <a:t>, originario de la región africana del </a:t>
            </a:r>
            <a:r>
              <a:rPr lang="es-ES" dirty="0" err="1" smtClean="0">
                <a:latin typeface="Times New Roman" pitchFamily="18" charset="0"/>
                <a:cs typeface="Times New Roman" pitchFamily="18" charset="0"/>
              </a:rPr>
              <a:t>Sahel</a:t>
            </a:r>
            <a:r>
              <a:rPr lang="es-ES" dirty="0" smtClean="0">
                <a:latin typeface="Times New Roman" pitchFamily="18" charset="0"/>
                <a:cs typeface="Times New Roman" pitchFamily="18" charset="0"/>
              </a:rPr>
              <a:t> – Sahara.</a:t>
            </a:r>
          </a:p>
          <a:p>
            <a:pPr algn="just"/>
            <a:r>
              <a:rPr lang="es-ES" dirty="0" smtClean="0">
                <a:latin typeface="Times New Roman" pitchFamily="18" charset="0"/>
                <a:cs typeface="Times New Roman" pitchFamily="18" charset="0"/>
              </a:rPr>
              <a:t>Su longitud está entre 120 y 130 cm, una altura a la cruz de entre 105 – 115 cm, y un peso de 100 – 125 kg. Ambos sexos presentan espectaculares cuernos retorcidos helicoidalmente, de entre 55 y 80 cm de longitud.</a:t>
            </a:r>
          </a:p>
          <a:p>
            <a:pPr algn="just"/>
            <a:r>
              <a:rPr lang="es-ES" dirty="0" smtClean="0">
                <a:latin typeface="Times New Roman" pitchFamily="18" charset="0"/>
                <a:cs typeface="Times New Roman" pitchFamily="18" charset="0"/>
              </a:rPr>
              <a:t>El rostro presenta una característica “máscara”, parecida a la del </a:t>
            </a:r>
            <a:r>
              <a:rPr lang="es-ES" dirty="0" err="1" smtClean="0">
                <a:latin typeface="Times New Roman" pitchFamily="18" charset="0"/>
                <a:cs typeface="Times New Roman" pitchFamily="18" charset="0"/>
              </a:rPr>
              <a:t>órix</a:t>
            </a:r>
            <a:r>
              <a:rPr lang="es-ES" dirty="0" smtClean="0">
                <a:latin typeface="Times New Roman" pitchFamily="18" charset="0"/>
                <a:cs typeface="Times New Roman" pitchFamily="18" charset="0"/>
              </a:rPr>
              <a:t> cimitarra. El color es arenoso, ideal para camuflarse en ambientes desérticos.</a:t>
            </a:r>
            <a:endParaRPr lang="es-ES"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0034" y="0"/>
            <a:ext cx="8229600" cy="45719"/>
          </a:xfrm>
        </p:spPr>
        <p:txBody>
          <a:bodyPr>
            <a:normAutofit fontScale="90000"/>
          </a:bodyPr>
          <a:lstStyle/>
          <a:p>
            <a:endParaRPr lang="es-ES" dirty="0"/>
          </a:p>
        </p:txBody>
      </p:sp>
      <p:sp>
        <p:nvSpPr>
          <p:cNvPr id="3" name="Content Placeholder 2"/>
          <p:cNvSpPr>
            <a:spLocks noGrp="1"/>
          </p:cNvSpPr>
          <p:nvPr>
            <p:ph sz="quarter" idx="1"/>
          </p:nvPr>
        </p:nvSpPr>
        <p:spPr>
          <a:xfrm>
            <a:off x="0" y="0"/>
            <a:ext cx="9144000" cy="6858000"/>
          </a:xfrm>
        </p:spPr>
        <p:txBody>
          <a:bodyPr/>
          <a:lstStyle/>
          <a:p>
            <a:pPr algn="just"/>
            <a:r>
              <a:rPr lang="es-ES" dirty="0" smtClean="0">
                <a:latin typeface="Times New Roman" pitchFamily="18" charset="0"/>
                <a:cs typeface="Times New Roman" pitchFamily="18" charset="0"/>
              </a:rPr>
              <a:t>Son principalmente nocturnos, para evitar los calores del día, y viven en manadas mixtas de machos y hembras, con una estructura social basada en la edad, lideradas por la hembra más experimentada.</a:t>
            </a:r>
          </a:p>
          <a:p>
            <a:pPr algn="just"/>
            <a:r>
              <a:rPr lang="es-ES" dirty="0" smtClean="0">
                <a:latin typeface="Times New Roman" pitchFamily="18" charset="0"/>
                <a:cs typeface="Times New Roman" pitchFamily="18" charset="0"/>
              </a:rPr>
              <a:t>Está adaptado a las condiciones extremas del desierto: </a:t>
            </a:r>
          </a:p>
          <a:p>
            <a:pPr algn="just"/>
            <a:r>
              <a:rPr lang="es-ES" dirty="0" smtClean="0">
                <a:latin typeface="Times New Roman" pitchFamily="18" charset="0"/>
                <a:cs typeface="Times New Roman" pitchFamily="18" charset="0"/>
              </a:rPr>
              <a:t>Orina concentrada para ahorrar agua</a:t>
            </a:r>
          </a:p>
          <a:p>
            <a:pPr algn="just"/>
            <a:r>
              <a:rPr lang="es-ES" dirty="0" smtClean="0">
                <a:latin typeface="Times New Roman" pitchFamily="18" charset="0"/>
                <a:cs typeface="Times New Roman" pitchFamily="18" charset="0"/>
              </a:rPr>
              <a:t>Almacenamiento de agua en el estómago.</a:t>
            </a:r>
          </a:p>
          <a:p>
            <a:pPr algn="just"/>
            <a:r>
              <a:rPr lang="es-ES" dirty="0" smtClean="0">
                <a:latin typeface="Times New Roman" pitchFamily="18" charset="0"/>
                <a:cs typeface="Times New Roman" pitchFamily="18" charset="0"/>
              </a:rPr>
              <a:t>Máximo aprovechamiento de la humedad de las propias plantas de las que se alimenta: hierbas y pastos, matorral, leguminosas. En caso de ausencia, hojas de </a:t>
            </a:r>
            <a:r>
              <a:rPr lang="es-ES" i="1" dirty="0" smtClean="0">
                <a:latin typeface="Times New Roman" pitchFamily="18" charset="0"/>
                <a:cs typeface="Times New Roman" pitchFamily="18" charset="0"/>
              </a:rPr>
              <a:t>Acacia</a:t>
            </a:r>
            <a:r>
              <a:rPr lang="es-ES" dirty="0" smtClean="0">
                <a:latin typeface="Times New Roman" pitchFamily="18" charset="0"/>
                <a:cs typeface="Times New Roman" pitchFamily="18" charset="0"/>
              </a:rPr>
              <a:t>.</a:t>
            </a:r>
          </a:p>
          <a:p>
            <a:pPr algn="just"/>
            <a:r>
              <a:rPr lang="es-ES" dirty="0" smtClean="0">
                <a:latin typeface="Times New Roman" pitchFamily="18" charset="0"/>
                <a:cs typeface="Times New Roman" pitchFamily="18" charset="0"/>
              </a:rPr>
              <a:t>Se reproducen todo el año con un pico durante el invierno y comienzo de la primavera. Tras una gestación de 9 meses, la </a:t>
            </a:r>
            <a:r>
              <a:rPr lang="es-ES" dirty="0" err="1" smtClean="0">
                <a:latin typeface="Times New Roman" pitchFamily="18" charset="0"/>
                <a:cs typeface="Times New Roman" pitchFamily="18" charset="0"/>
              </a:rPr>
              <a:t>hem</a:t>
            </a:r>
            <a:r>
              <a:rPr lang="es-ES" dirty="0" smtClean="0">
                <a:latin typeface="Times New Roman" pitchFamily="18" charset="0"/>
                <a:cs typeface="Times New Roman" pitchFamily="18" charset="0"/>
              </a:rPr>
              <a:t> </a:t>
            </a:r>
            <a:r>
              <a:rPr lang="es-ES" dirty="0" err="1" smtClean="0">
                <a:latin typeface="Times New Roman" pitchFamily="18" charset="0"/>
                <a:cs typeface="Times New Roman" pitchFamily="18" charset="0"/>
              </a:rPr>
              <a:t>bra</a:t>
            </a:r>
            <a:r>
              <a:rPr lang="es-ES" dirty="0" smtClean="0">
                <a:latin typeface="Times New Roman" pitchFamily="18" charset="0"/>
                <a:cs typeface="Times New Roman" pitchFamily="18" charset="0"/>
              </a:rPr>
              <a:t> da a luz un ternero de unos 5 kg.</a:t>
            </a:r>
            <a:endParaRPr lang="es-ES"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s-ES" dirty="0"/>
          </a:p>
        </p:txBody>
      </p:sp>
      <p:sp>
        <p:nvSpPr>
          <p:cNvPr id="3" name="Content Placeholder 2"/>
          <p:cNvSpPr>
            <a:spLocks noGrp="1"/>
          </p:cNvSpPr>
          <p:nvPr>
            <p:ph sz="quarter" idx="1"/>
          </p:nvPr>
        </p:nvSpPr>
        <p:spPr>
          <a:xfrm>
            <a:off x="0" y="0"/>
            <a:ext cx="9144000" cy="6858000"/>
          </a:xfrm>
        </p:spPr>
        <p:txBody>
          <a:bodyPr/>
          <a:lstStyle/>
          <a:p>
            <a:pPr algn="just"/>
            <a:r>
              <a:rPr lang="es-ES" dirty="0" smtClean="0"/>
              <a:t>Mapa de distribución del adax: Níger/Chad, población silvestre. Túnez/Marruecos/Mauritania, poblaciones reintroducidas en </a:t>
            </a:r>
            <a:r>
              <a:rPr lang="es-ES" dirty="0" err="1" smtClean="0"/>
              <a:t>semilibertad</a:t>
            </a:r>
            <a:r>
              <a:rPr lang="es-ES" dirty="0" smtClean="0"/>
              <a:t>.</a:t>
            </a:r>
          </a:p>
          <a:p>
            <a:pPr algn="just"/>
            <a:endParaRPr lang="es-ES" dirty="0" smtClean="0"/>
          </a:p>
          <a:p>
            <a:pPr algn="just"/>
            <a:endParaRPr lang="es-ES" dirty="0"/>
          </a:p>
        </p:txBody>
      </p:sp>
      <p:pic>
        <p:nvPicPr>
          <p:cNvPr id="4" name="Picture 3" descr="Addax_Range.png"/>
          <p:cNvPicPr>
            <a:picLocks noChangeAspect="1"/>
          </p:cNvPicPr>
          <p:nvPr/>
        </p:nvPicPr>
        <p:blipFill>
          <a:blip r:embed="rId2"/>
          <a:stretch>
            <a:fillRect/>
          </a:stretch>
        </p:blipFill>
        <p:spPr>
          <a:xfrm>
            <a:off x="1357290" y="1285860"/>
            <a:ext cx="6429420" cy="5131874"/>
          </a:xfrm>
          <a:prstGeom prst="rect">
            <a:avLst/>
          </a:prstGeom>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dirty="0" smtClean="0">
                <a:latin typeface="Times New Roman" pitchFamily="18" charset="0"/>
                <a:cs typeface="Times New Roman" pitchFamily="18" charset="0"/>
              </a:rPr>
              <a:t>Distribución actual y estatus.</a:t>
            </a:r>
            <a:endParaRPr lang="es-ES" dirty="0">
              <a:latin typeface="Times New Roman" pitchFamily="18" charset="0"/>
              <a:cs typeface="Times New Roman" pitchFamily="18" charset="0"/>
            </a:endParaRPr>
          </a:p>
        </p:txBody>
      </p:sp>
      <p:sp>
        <p:nvSpPr>
          <p:cNvPr id="3" name="Content Placeholder 2"/>
          <p:cNvSpPr>
            <a:spLocks noGrp="1"/>
          </p:cNvSpPr>
          <p:nvPr>
            <p:ph sz="quarter" idx="1"/>
          </p:nvPr>
        </p:nvSpPr>
        <p:spPr/>
        <p:txBody>
          <a:bodyPr/>
          <a:lstStyle/>
          <a:p>
            <a:pPr algn="just"/>
            <a:r>
              <a:rPr lang="es-ES" dirty="0" smtClean="0">
                <a:latin typeface="Times New Roman" pitchFamily="18" charset="0"/>
                <a:cs typeface="Times New Roman" pitchFamily="18" charset="0"/>
              </a:rPr>
              <a:t>Actualmente existe una única población silvestre: la Reserva de </a:t>
            </a:r>
            <a:r>
              <a:rPr lang="es-ES" dirty="0" err="1" smtClean="0">
                <a:latin typeface="Times New Roman" pitchFamily="18" charset="0"/>
                <a:cs typeface="Times New Roman" pitchFamily="18" charset="0"/>
              </a:rPr>
              <a:t>Termit-Massif</a:t>
            </a:r>
            <a:r>
              <a:rPr lang="es-ES" dirty="0" smtClean="0">
                <a:latin typeface="Times New Roman" pitchFamily="18" charset="0"/>
                <a:cs typeface="Times New Roman" pitchFamily="18" charset="0"/>
              </a:rPr>
              <a:t> (</a:t>
            </a:r>
            <a:r>
              <a:rPr lang="es-ES" dirty="0" err="1" smtClean="0">
                <a:latin typeface="Times New Roman" pitchFamily="18" charset="0"/>
                <a:cs typeface="Times New Roman" pitchFamily="18" charset="0"/>
              </a:rPr>
              <a:t>Niger</a:t>
            </a:r>
            <a:r>
              <a:rPr lang="es-ES" dirty="0" smtClean="0">
                <a:latin typeface="Times New Roman" pitchFamily="18" charset="0"/>
                <a:cs typeface="Times New Roman" pitchFamily="18" charset="0"/>
              </a:rPr>
              <a:t>), al borde del </a:t>
            </a:r>
            <a:r>
              <a:rPr lang="es-ES" dirty="0" err="1" smtClean="0">
                <a:latin typeface="Times New Roman" pitchFamily="18" charset="0"/>
                <a:cs typeface="Times New Roman" pitchFamily="18" charset="0"/>
              </a:rPr>
              <a:t>Ténéré</a:t>
            </a:r>
            <a:r>
              <a:rPr lang="es-ES" dirty="0" smtClean="0">
                <a:latin typeface="Times New Roman" pitchFamily="18" charset="0"/>
                <a:cs typeface="Times New Roman" pitchFamily="18" charset="0"/>
              </a:rPr>
              <a:t>.</a:t>
            </a:r>
          </a:p>
          <a:p>
            <a:pPr algn="just"/>
            <a:r>
              <a:rPr lang="es-ES" dirty="0" smtClean="0">
                <a:latin typeface="Times New Roman" pitchFamily="18" charset="0"/>
                <a:cs typeface="Times New Roman" pitchFamily="18" charset="0"/>
              </a:rPr>
              <a:t>Se han producido avistamientos también en la zona fronteriza de Chad (</a:t>
            </a:r>
            <a:r>
              <a:rPr lang="es-ES" dirty="0" err="1" smtClean="0">
                <a:latin typeface="Times New Roman" pitchFamily="18" charset="0"/>
                <a:cs typeface="Times New Roman" pitchFamily="18" charset="0"/>
              </a:rPr>
              <a:t>Bodélé</a:t>
            </a:r>
            <a:r>
              <a:rPr lang="es-ES" dirty="0" smtClean="0">
                <a:latin typeface="Times New Roman" pitchFamily="18" charset="0"/>
                <a:cs typeface="Times New Roman" pitchFamily="18" charset="0"/>
              </a:rPr>
              <a:t>)</a:t>
            </a:r>
          </a:p>
          <a:p>
            <a:pPr algn="just"/>
            <a:r>
              <a:rPr lang="es-ES" dirty="0" smtClean="0">
                <a:latin typeface="Times New Roman" pitchFamily="18" charset="0"/>
                <a:cs typeface="Times New Roman" pitchFamily="18" charset="0"/>
              </a:rPr>
              <a:t>En 2013 había menos de 300 ejemplares</a:t>
            </a:r>
          </a:p>
          <a:p>
            <a:pPr algn="just"/>
            <a:r>
              <a:rPr lang="es-ES" dirty="0" smtClean="0">
                <a:latin typeface="Times New Roman" pitchFamily="18" charset="0"/>
                <a:cs typeface="Times New Roman" pitchFamily="18" charset="0"/>
              </a:rPr>
              <a:t>Las investigaciones de 2015 y 2016 sólo arrojó rastros de unos 25 ejemplares.</a:t>
            </a:r>
          </a:p>
          <a:p>
            <a:pPr algn="just"/>
            <a:r>
              <a:rPr lang="es-ES" dirty="0" smtClean="0">
                <a:latin typeface="Times New Roman" pitchFamily="18" charset="0"/>
                <a:cs typeface="Times New Roman" pitchFamily="18" charset="0"/>
              </a:rPr>
              <a:t>Se cree que son cazados por furtivos, en una región donde apenas hay medios para protegerlos.</a:t>
            </a:r>
            <a:endParaRPr lang="es-ES"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204766"/>
          </a:xfrm>
        </p:spPr>
        <p:txBody>
          <a:bodyPr>
            <a:normAutofit fontScale="90000"/>
          </a:bodyPr>
          <a:lstStyle/>
          <a:p>
            <a:endParaRPr lang="es-ES" dirty="0"/>
          </a:p>
        </p:txBody>
      </p:sp>
      <p:sp>
        <p:nvSpPr>
          <p:cNvPr id="3" name="Content Placeholder 2"/>
          <p:cNvSpPr>
            <a:spLocks noGrp="1"/>
          </p:cNvSpPr>
          <p:nvPr>
            <p:ph sz="quarter" idx="1"/>
          </p:nvPr>
        </p:nvSpPr>
        <p:spPr>
          <a:xfrm>
            <a:off x="0" y="0"/>
            <a:ext cx="9144000" cy="6858000"/>
          </a:xfrm>
        </p:spPr>
        <p:txBody>
          <a:bodyPr/>
          <a:lstStyle/>
          <a:p>
            <a:pPr algn="just"/>
            <a:r>
              <a:rPr lang="es-ES" dirty="0" smtClean="0"/>
              <a:t>En ranchos privados como éste de Texas (EEUU), se mantienen manadas de adax para ser cazados, previo pago. Estos ranchos funcionan como cotos de caza.</a:t>
            </a:r>
          </a:p>
          <a:p>
            <a:pPr algn="just"/>
            <a:endParaRPr lang="es-ES" dirty="0" smtClean="0"/>
          </a:p>
          <a:p>
            <a:pPr algn="just"/>
            <a:endParaRPr lang="es-ES" dirty="0"/>
          </a:p>
        </p:txBody>
      </p:sp>
      <p:pic>
        <p:nvPicPr>
          <p:cNvPr id="4" name="Picture 3" descr="addax_texas 075.jpg"/>
          <p:cNvPicPr>
            <a:picLocks noChangeAspect="1"/>
          </p:cNvPicPr>
          <p:nvPr/>
        </p:nvPicPr>
        <p:blipFill>
          <a:blip r:embed="rId2"/>
          <a:stretch>
            <a:fillRect/>
          </a:stretch>
        </p:blipFill>
        <p:spPr>
          <a:xfrm>
            <a:off x="785786" y="1357298"/>
            <a:ext cx="7643866" cy="5161421"/>
          </a:xfrm>
          <a:prstGeom prst="rect">
            <a:avLst/>
          </a:prstGeom>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dirty="0" smtClean="0">
                <a:latin typeface="Times New Roman" pitchFamily="18" charset="0"/>
                <a:cs typeface="Times New Roman" pitchFamily="18" charset="0"/>
              </a:rPr>
              <a:t>Futuro de la especie</a:t>
            </a:r>
            <a:endParaRPr lang="es-ES" dirty="0">
              <a:latin typeface="Times New Roman" pitchFamily="18" charset="0"/>
              <a:cs typeface="Times New Roman" pitchFamily="18" charset="0"/>
            </a:endParaRPr>
          </a:p>
        </p:txBody>
      </p:sp>
      <p:sp>
        <p:nvSpPr>
          <p:cNvPr id="3" name="Content Placeholder 2"/>
          <p:cNvSpPr>
            <a:spLocks noGrp="1"/>
          </p:cNvSpPr>
          <p:nvPr>
            <p:ph sz="quarter" idx="1"/>
          </p:nvPr>
        </p:nvSpPr>
        <p:spPr/>
        <p:txBody>
          <a:bodyPr/>
          <a:lstStyle/>
          <a:p>
            <a:pPr algn="just"/>
            <a:r>
              <a:rPr lang="es-ES" dirty="0" smtClean="0">
                <a:latin typeface="Times New Roman" pitchFamily="18" charset="0"/>
                <a:cs typeface="Times New Roman" pitchFamily="18" charset="0"/>
              </a:rPr>
              <a:t>Si no está ya extinguido en libertad, el futuro de la especie se encuentra en la cría en cautividad:</a:t>
            </a:r>
          </a:p>
          <a:p>
            <a:pPr algn="just"/>
            <a:r>
              <a:rPr lang="es-ES" dirty="0" smtClean="0">
                <a:latin typeface="Times New Roman" pitchFamily="18" charset="0"/>
                <a:cs typeface="Times New Roman" pitchFamily="18" charset="0"/>
              </a:rPr>
              <a:t>Hay unos 600 adax en zoos y reservas fuera de África.</a:t>
            </a:r>
          </a:p>
          <a:p>
            <a:pPr algn="just"/>
            <a:r>
              <a:rPr lang="es-ES" dirty="0" smtClean="0">
                <a:latin typeface="Times New Roman" pitchFamily="18" charset="0"/>
                <a:cs typeface="Times New Roman" pitchFamily="18" charset="0"/>
              </a:rPr>
              <a:t>Destacan las manadas de la Reserva de </a:t>
            </a:r>
            <a:r>
              <a:rPr lang="es-ES" dirty="0" err="1" smtClean="0">
                <a:latin typeface="Times New Roman" pitchFamily="18" charset="0"/>
                <a:cs typeface="Times New Roman" pitchFamily="18" charset="0"/>
              </a:rPr>
              <a:t>Yotvata</a:t>
            </a:r>
            <a:r>
              <a:rPr lang="es-ES" dirty="0" smtClean="0">
                <a:latin typeface="Times New Roman" pitchFamily="18" charset="0"/>
                <a:cs typeface="Times New Roman" pitchFamily="18" charset="0"/>
              </a:rPr>
              <a:t> </a:t>
            </a:r>
            <a:r>
              <a:rPr lang="es-ES" dirty="0" err="1" smtClean="0">
                <a:latin typeface="Times New Roman" pitchFamily="18" charset="0"/>
                <a:cs typeface="Times New Roman" pitchFamily="18" charset="0"/>
              </a:rPr>
              <a:t>Hai</a:t>
            </a:r>
            <a:r>
              <a:rPr lang="es-ES" dirty="0" smtClean="0">
                <a:latin typeface="Times New Roman" pitchFamily="18" charset="0"/>
                <a:cs typeface="Times New Roman" pitchFamily="18" charset="0"/>
              </a:rPr>
              <a:t>-Bar (Israel), </a:t>
            </a:r>
            <a:r>
              <a:rPr lang="es-ES" dirty="0" err="1" smtClean="0">
                <a:latin typeface="Times New Roman" pitchFamily="18" charset="0"/>
                <a:cs typeface="Times New Roman" pitchFamily="18" charset="0"/>
              </a:rPr>
              <a:t>Sabratha</a:t>
            </a:r>
            <a:r>
              <a:rPr lang="es-ES" dirty="0" smtClean="0">
                <a:latin typeface="Times New Roman" pitchFamily="18" charset="0"/>
                <a:cs typeface="Times New Roman" pitchFamily="18" charset="0"/>
              </a:rPr>
              <a:t> (Libia), o el Zoo de </a:t>
            </a:r>
            <a:r>
              <a:rPr lang="es-ES" dirty="0" err="1" smtClean="0">
                <a:latin typeface="Times New Roman" pitchFamily="18" charset="0"/>
                <a:cs typeface="Times New Roman" pitchFamily="18" charset="0"/>
              </a:rPr>
              <a:t>Giza</a:t>
            </a:r>
            <a:r>
              <a:rPr lang="es-ES" dirty="0" smtClean="0">
                <a:latin typeface="Times New Roman" pitchFamily="18" charset="0"/>
                <a:cs typeface="Times New Roman" pitchFamily="18" charset="0"/>
              </a:rPr>
              <a:t> (Egipto)</a:t>
            </a:r>
          </a:p>
          <a:p>
            <a:pPr algn="just"/>
            <a:r>
              <a:rPr lang="es-ES" dirty="0" smtClean="0">
                <a:latin typeface="Times New Roman" pitchFamily="18" charset="0"/>
                <a:cs typeface="Times New Roman" pitchFamily="18" charset="0"/>
              </a:rPr>
              <a:t>Además, existen otros 1.000 ejemplares en colecciones privadas y ranchos en EEUU y Oriente Medio</a:t>
            </a:r>
          </a:p>
          <a:p>
            <a:pPr algn="just"/>
            <a:r>
              <a:rPr lang="es-ES" dirty="0" smtClean="0">
                <a:latin typeface="Times New Roman" pitchFamily="18" charset="0"/>
                <a:cs typeface="Times New Roman" pitchFamily="18" charset="0"/>
              </a:rPr>
              <a:t>Ha sido reintroducido (en </a:t>
            </a:r>
            <a:r>
              <a:rPr lang="es-ES" dirty="0" err="1" smtClean="0">
                <a:latin typeface="Times New Roman" pitchFamily="18" charset="0"/>
                <a:cs typeface="Times New Roman" pitchFamily="18" charset="0"/>
              </a:rPr>
              <a:t>semi</a:t>
            </a:r>
            <a:r>
              <a:rPr lang="es-ES" dirty="0" smtClean="0">
                <a:latin typeface="Times New Roman" pitchFamily="18" charset="0"/>
                <a:cs typeface="Times New Roman" pitchFamily="18" charset="0"/>
              </a:rPr>
              <a:t>-libertad) en Bou </a:t>
            </a:r>
            <a:r>
              <a:rPr lang="es-ES" dirty="0" err="1" smtClean="0">
                <a:latin typeface="Times New Roman" pitchFamily="18" charset="0"/>
                <a:cs typeface="Times New Roman" pitchFamily="18" charset="0"/>
              </a:rPr>
              <a:t>Hedima</a:t>
            </a:r>
            <a:r>
              <a:rPr lang="es-ES" dirty="0" smtClean="0">
                <a:latin typeface="Times New Roman" pitchFamily="18" charset="0"/>
                <a:cs typeface="Times New Roman" pitchFamily="18" charset="0"/>
              </a:rPr>
              <a:t> (Túnez) y </a:t>
            </a:r>
            <a:r>
              <a:rPr lang="es-ES" dirty="0" err="1" smtClean="0">
                <a:latin typeface="Times New Roman" pitchFamily="18" charset="0"/>
                <a:cs typeface="Times New Roman" pitchFamily="18" charset="0"/>
              </a:rPr>
              <a:t>Souss</a:t>
            </a:r>
            <a:r>
              <a:rPr lang="es-ES" dirty="0" smtClean="0">
                <a:latin typeface="Times New Roman" pitchFamily="18" charset="0"/>
                <a:cs typeface="Times New Roman" pitchFamily="18" charset="0"/>
              </a:rPr>
              <a:t> </a:t>
            </a:r>
            <a:r>
              <a:rPr lang="es-ES" dirty="0" err="1" smtClean="0">
                <a:latin typeface="Times New Roman" pitchFamily="18" charset="0"/>
                <a:cs typeface="Times New Roman" pitchFamily="18" charset="0"/>
              </a:rPr>
              <a:t>Massa</a:t>
            </a:r>
            <a:r>
              <a:rPr lang="es-ES" dirty="0" smtClean="0">
                <a:latin typeface="Times New Roman" pitchFamily="18" charset="0"/>
                <a:cs typeface="Times New Roman" pitchFamily="18" charset="0"/>
              </a:rPr>
              <a:t> (Marruecos)</a:t>
            </a:r>
          </a:p>
          <a:p>
            <a:pPr algn="just"/>
            <a:r>
              <a:rPr lang="es-ES" b="1" dirty="0" smtClean="0">
                <a:latin typeface="Times New Roman" pitchFamily="18" charset="0"/>
                <a:cs typeface="Times New Roman" pitchFamily="18" charset="0"/>
              </a:rPr>
              <a:t>CLASIFICACIÓN IUCN: EN PELIGRO CRÍTICO</a:t>
            </a:r>
            <a:endParaRPr lang="es-ES" b="1"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s-ES" dirty="0" smtClean="0">
                <a:latin typeface="Times New Roman" pitchFamily="18" charset="0"/>
                <a:cs typeface="Times New Roman" pitchFamily="18" charset="0"/>
              </a:rPr>
              <a:t>Náyade </a:t>
            </a:r>
            <a:r>
              <a:rPr lang="es-ES" dirty="0" err="1" smtClean="0">
                <a:latin typeface="Times New Roman" pitchFamily="18" charset="0"/>
                <a:cs typeface="Times New Roman" pitchFamily="18" charset="0"/>
              </a:rPr>
              <a:t>auriculada</a:t>
            </a:r>
            <a:r>
              <a:rPr lang="es-ES" dirty="0" smtClean="0">
                <a:latin typeface="Times New Roman" pitchFamily="18" charset="0"/>
                <a:cs typeface="Times New Roman" pitchFamily="18" charset="0"/>
              </a:rPr>
              <a:t> (</a:t>
            </a:r>
            <a:r>
              <a:rPr lang="es-ES" i="1" dirty="0" err="1" smtClean="0">
                <a:latin typeface="Times New Roman" pitchFamily="18" charset="0"/>
                <a:cs typeface="Times New Roman" pitchFamily="18" charset="0"/>
              </a:rPr>
              <a:t>Margaritifera</a:t>
            </a:r>
            <a:r>
              <a:rPr lang="es-ES" i="1" dirty="0" smtClean="0">
                <a:latin typeface="Times New Roman" pitchFamily="18" charset="0"/>
                <a:cs typeface="Times New Roman" pitchFamily="18" charset="0"/>
              </a:rPr>
              <a:t> </a:t>
            </a:r>
            <a:r>
              <a:rPr lang="es-ES" i="1" dirty="0" err="1" smtClean="0">
                <a:latin typeface="Times New Roman" pitchFamily="18" charset="0"/>
                <a:cs typeface="Times New Roman" pitchFamily="18" charset="0"/>
              </a:rPr>
              <a:t>auricularia</a:t>
            </a:r>
            <a:r>
              <a:rPr lang="es-ES" i="1" dirty="0" smtClean="0">
                <a:latin typeface="Times New Roman" pitchFamily="18" charset="0"/>
                <a:cs typeface="Times New Roman" pitchFamily="18" charset="0"/>
              </a:rPr>
              <a:t>)</a:t>
            </a:r>
            <a:br>
              <a:rPr lang="es-ES" i="1" dirty="0" smtClean="0">
                <a:latin typeface="Times New Roman" pitchFamily="18" charset="0"/>
                <a:cs typeface="Times New Roman" pitchFamily="18" charset="0"/>
              </a:rPr>
            </a:br>
            <a:r>
              <a:rPr lang="es-ES" sz="2400" i="1" dirty="0" smtClean="0">
                <a:latin typeface="Times New Roman" pitchFamily="18" charset="0"/>
                <a:cs typeface="Times New Roman" pitchFamily="18" charset="0"/>
              </a:rPr>
              <a:t>Javier M. Fernández-Rico</a:t>
            </a:r>
            <a:endParaRPr lang="es-ES" dirty="0">
              <a:latin typeface="Times New Roman" pitchFamily="18" charset="0"/>
              <a:cs typeface="Times New Roman" pitchFamily="18" charset="0"/>
            </a:endParaRPr>
          </a:p>
        </p:txBody>
      </p:sp>
      <p:pic>
        <p:nvPicPr>
          <p:cNvPr id="4" name="Content Placeholder 3" descr="mejillon1.jpg"/>
          <p:cNvPicPr>
            <a:picLocks noGrp="1" noChangeAspect="1"/>
          </p:cNvPicPr>
          <p:nvPr>
            <p:ph sz="quarter" idx="1"/>
          </p:nvPr>
        </p:nvPicPr>
        <p:blipFill>
          <a:blip r:embed="rId2"/>
          <a:stretch>
            <a:fillRect/>
          </a:stretch>
        </p:blipFill>
        <p:spPr>
          <a:xfrm>
            <a:off x="457200" y="1630362"/>
            <a:ext cx="8229600" cy="4114800"/>
          </a:xfrm>
        </p:spPr>
      </p:pic>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Origin">
  <a:themeElements>
    <a:clrScheme name="Origin">
      <a:dk1>
        <a:sysClr val="windowText" lastClr="000000"/>
      </a:dk1>
      <a:lt1>
        <a:sysClr val="window" lastClr="FFFFFF"/>
      </a:lt1>
      <a:dk2>
        <a:srgbClr val="464653"/>
      </a:dk2>
      <a:lt2>
        <a:srgbClr val="DDE9EC"/>
      </a:lt2>
      <a:accent1>
        <a:srgbClr val="727CA3"/>
      </a:accent1>
      <a:accent2>
        <a:srgbClr val="9FB8CD"/>
      </a:accent2>
      <a:accent3>
        <a:srgbClr val="D2DA7A"/>
      </a:accent3>
      <a:accent4>
        <a:srgbClr val="FADA7A"/>
      </a:accent4>
      <a:accent5>
        <a:srgbClr val="B88472"/>
      </a:accent5>
      <a:accent6>
        <a:srgbClr val="8E736A"/>
      </a:accent6>
      <a:hlink>
        <a:srgbClr val="B292CA"/>
      </a:hlink>
      <a:folHlink>
        <a:srgbClr val="6B5680"/>
      </a:folHlink>
    </a:clrScheme>
    <a:fontScheme name="Origin">
      <a:majorFont>
        <a:latin typeface="Bookman Old Style"/>
        <a:ea typeface=""/>
        <a:cs typeface=""/>
        <a:font script="Grek" typeface="Cambria"/>
        <a:font script="Cyrl" typeface="Cambria"/>
        <a:font script="Jpan" typeface="HG明朝E"/>
        <a:font script="Hang" typeface="돋움"/>
        <a:font script="Hans" typeface="宋体"/>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Gill Sans MT"/>
        <a:ea typeface=""/>
        <a:cs typeface=""/>
        <a:font script="Grek" typeface="Calibri"/>
        <a:font script="Cyrl" typeface="Calibri"/>
        <a:font script="Jpan" typeface="ＭＳ Ｐゴシック"/>
        <a:font script="Hang" typeface="맑은 고딕"/>
        <a:font script="Hans" typeface="华文新魏"/>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rigin">
      <a:fillStyleLst>
        <a:solidFill>
          <a:schemeClr val="phClr"/>
        </a:solidFill>
        <a:gradFill rotWithShape="1">
          <a:gsLst>
            <a:gs pos="0">
              <a:schemeClr val="phClr">
                <a:tint val="45000"/>
                <a:satMod val="200000"/>
              </a:schemeClr>
            </a:gs>
            <a:gs pos="30000">
              <a:schemeClr val="phClr">
                <a:tint val="61000"/>
                <a:satMod val="200000"/>
              </a:schemeClr>
            </a:gs>
            <a:gs pos="45000">
              <a:schemeClr val="phClr">
                <a:tint val="66000"/>
                <a:satMod val="200000"/>
              </a:schemeClr>
            </a:gs>
            <a:gs pos="55000">
              <a:schemeClr val="phClr">
                <a:tint val="66000"/>
                <a:satMod val="200000"/>
              </a:schemeClr>
            </a:gs>
            <a:gs pos="73000">
              <a:schemeClr val="phClr">
                <a:tint val="61000"/>
                <a:satMod val="200000"/>
              </a:schemeClr>
            </a:gs>
            <a:gs pos="100000">
              <a:schemeClr val="phClr">
                <a:tint val="45000"/>
                <a:satMod val="200000"/>
              </a:schemeClr>
            </a:gs>
          </a:gsLst>
          <a:lin ang="950000" scaled="1"/>
        </a:gradFill>
        <a:gradFill rotWithShape="1">
          <a:gsLst>
            <a:gs pos="0">
              <a:schemeClr val="phClr">
                <a:shade val="63000"/>
              </a:schemeClr>
            </a:gs>
            <a:gs pos="30000">
              <a:schemeClr val="phClr">
                <a:shade val="90000"/>
                <a:satMod val="110000"/>
              </a:schemeClr>
            </a:gs>
            <a:gs pos="45000">
              <a:schemeClr val="phClr">
                <a:shade val="100000"/>
                <a:satMod val="118000"/>
              </a:schemeClr>
            </a:gs>
            <a:gs pos="55000">
              <a:schemeClr val="phClr">
                <a:shade val="100000"/>
                <a:satMod val="118000"/>
              </a:schemeClr>
            </a:gs>
            <a:gs pos="73000">
              <a:schemeClr val="phClr">
                <a:shade val="90000"/>
                <a:satMod val="110000"/>
              </a:schemeClr>
            </a:gs>
            <a:gs pos="100000">
              <a:schemeClr val="phClr">
                <a:shade val="63000"/>
              </a:schemeClr>
            </a:gs>
          </a:gsLst>
          <a:lin ang="950000" scaled="1"/>
        </a:gradFill>
      </a:fillStyleLst>
      <a:lnStyleLst>
        <a:ln w="9525" cap="flat" cmpd="sng" algn="ctr">
          <a:solidFill>
            <a:schemeClr val="phClr"/>
          </a:solidFill>
          <a:prstDash val="solid"/>
        </a:ln>
        <a:ln w="19050" cap="flat" cmpd="sng" algn="ctr">
          <a:solidFill>
            <a:schemeClr val="phClr"/>
          </a:solidFill>
          <a:prstDash val="solid"/>
        </a:ln>
        <a:ln w="25400" cap="flat" cmpd="sng" algn="ctr">
          <a:solidFill>
            <a:schemeClr val="phClr"/>
          </a:solidFill>
          <a:prstDash val="solid"/>
        </a:ln>
      </a:lnStyleLst>
      <a:effectStyleLst>
        <a:effectStyle>
          <a:effectLst>
            <a:outerShdw blurRad="38100" dist="25400" dir="5400000" rotWithShape="0">
              <a:srgbClr val="000000">
                <a:alpha val="40000"/>
              </a:srgbClr>
            </a:outerShdw>
          </a:effectLst>
        </a:effectStyle>
        <a:effectStyle>
          <a:effectLst>
            <a:outerShdw blurRad="50800" dist="43000" dir="5400000" rotWithShape="0">
              <a:srgbClr val="000000">
                <a:alpha val="40000"/>
              </a:srgbClr>
            </a:outerShdw>
          </a:effectLst>
          <a:scene3d>
            <a:camera prst="orthographicFront" fov="0">
              <a:rot lat="0" lon="0" rev="0"/>
            </a:camera>
            <a:lightRig rig="balanced" dir="t">
              <a:rot lat="0" lon="0" rev="0"/>
            </a:lightRig>
          </a:scene3d>
          <a:sp3d prstMaterial="matte">
            <a:bevelT w="0" h="0"/>
            <a:contourClr>
              <a:schemeClr val="phClr">
                <a:tint val="100000"/>
                <a:shade val="100000"/>
                <a:hueMod val="100000"/>
                <a:satMod val="100000"/>
              </a:schemeClr>
            </a:contourClr>
          </a:sp3d>
        </a:effectStyle>
        <a:effectStyle>
          <a:effectLst>
            <a:outerShdw blurRad="50800" dist="25400" dir="5400000" rotWithShape="0">
              <a:srgbClr val="000000">
                <a:alpha val="50000"/>
              </a:srgbClr>
            </a:outerShdw>
          </a:effectLst>
          <a:scene3d>
            <a:camera prst="orthographicFront" fov="0">
              <a:rot lat="0" lon="0" rev="0"/>
            </a:camera>
            <a:lightRig rig="soft" dir="t">
              <a:rot lat="0" lon="0" rev="2700000"/>
            </a:lightRig>
          </a:scene3d>
          <a:sp3d prstMaterial="matte">
            <a:bevelT w="50800" h="50800"/>
            <a:contourClr>
              <a:schemeClr val="phClr"/>
            </a:contourClr>
          </a:sp3d>
        </a:effectStyle>
      </a:effectStyleLst>
      <a:bgFillStyleLst>
        <a:solidFill>
          <a:schemeClr val="phClr"/>
        </a:solidFill>
        <a:gradFill rotWithShape="1">
          <a:gsLst>
            <a:gs pos="0">
              <a:schemeClr val="phClr">
                <a:shade val="60000"/>
                <a:satMod val="300000"/>
              </a:schemeClr>
            </a:gs>
            <a:gs pos="30000">
              <a:schemeClr val="phClr">
                <a:shade val="80000"/>
                <a:satMod val="230000"/>
              </a:schemeClr>
            </a:gs>
            <a:gs pos="100000">
              <a:schemeClr val="phClr">
                <a:tint val="97000"/>
                <a:satMod val="220000"/>
              </a:schemeClr>
            </a:gs>
          </a:gsLst>
          <a:lin ang="16200000" scaled="1"/>
        </a:gradFill>
        <a:blipFill>
          <a:blip xmlns:r="http://schemas.openxmlformats.org/officeDocument/2006/relationships" r:embed="rId1">
            <a:duotone>
              <a:schemeClr val="phClr">
                <a:shade val="6000"/>
                <a:satMod val="120000"/>
              </a:schemeClr>
              <a:schemeClr val="phClr">
                <a:tint val="90000"/>
              </a:schemeClr>
            </a:duotone>
          </a:blip>
          <a:tile tx="0" ty="0" sx="35000" sy="40000" flip="x"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Origin</Template>
  <TotalTime>65</TotalTime>
  <Words>2417</Words>
  <Application>Microsoft Office PowerPoint</Application>
  <PresentationFormat>On-screen Show (4:3)</PresentationFormat>
  <Paragraphs>68</Paragraphs>
  <Slides>24</Slides>
  <Notes>0</Notes>
  <HiddenSlides>0</HiddenSlides>
  <MMClips>0</MMClips>
  <ScaleCrop>false</ScaleCrop>
  <HeadingPairs>
    <vt:vector size="4" baseType="variant">
      <vt:variant>
        <vt:lpstr>Theme</vt:lpstr>
      </vt:variant>
      <vt:variant>
        <vt:i4>1</vt:i4>
      </vt:variant>
      <vt:variant>
        <vt:lpstr>Slide Titles</vt:lpstr>
      </vt:variant>
      <vt:variant>
        <vt:i4>24</vt:i4>
      </vt:variant>
    </vt:vector>
  </HeadingPairs>
  <TitlesOfParts>
    <vt:vector size="25" baseType="lpstr">
      <vt:lpstr>Origin</vt:lpstr>
      <vt:lpstr>TRES ESPECIES EN PELIGRO DE EXTINCIÓN</vt:lpstr>
      <vt:lpstr>Adax (Addax nasomaculatus). Eugenio Fernández Sánchez</vt:lpstr>
      <vt:lpstr>Adax (Addax nasomaculatus)</vt:lpstr>
      <vt:lpstr>Slide 4</vt:lpstr>
      <vt:lpstr>Slide 5</vt:lpstr>
      <vt:lpstr>Distribución actual y estatus.</vt:lpstr>
      <vt:lpstr>Slide 7</vt:lpstr>
      <vt:lpstr>Futuro de la especie</vt:lpstr>
      <vt:lpstr>Náyade auriculada (Margaritifera auricularia) Javier M. Fernández-Rico</vt:lpstr>
      <vt:lpstr>Margaritifera auricularia: la almeja perlífera más rara del mundo.</vt:lpstr>
      <vt:lpstr>Slide 11</vt:lpstr>
      <vt:lpstr>Slide 12</vt:lpstr>
      <vt:lpstr>León asiático (Panthera leo) José Ruiz Perdiguero</vt:lpstr>
      <vt:lpstr>El león asiático (Panthera leo), o cuando la política es el problema.</vt:lpstr>
      <vt:lpstr>Slide 15</vt:lpstr>
      <vt:lpstr>Slide 16</vt:lpstr>
      <vt:lpstr>Slide 17</vt:lpstr>
      <vt:lpstr>Slide 18</vt:lpstr>
      <vt:lpstr>Razones de su declive</vt:lpstr>
      <vt:lpstr>Slide 20</vt:lpstr>
      <vt:lpstr>Slide 21</vt:lpstr>
      <vt:lpstr>La recuperación</vt:lpstr>
      <vt:lpstr>La alternativa de Kuno</vt:lpstr>
      <vt:lpstr>Slide 24</vt:lpstr>
    </vt:vector>
  </TitlesOfParts>
  <Company>Hewlett-Packard</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MANIGARRILANDIA</dc:creator>
  <cp:lastModifiedBy>MANIGARRILANDIA</cp:lastModifiedBy>
  <cp:revision>36</cp:revision>
  <dcterms:created xsi:type="dcterms:W3CDTF">2019-01-12T15:22:34Z</dcterms:created>
  <dcterms:modified xsi:type="dcterms:W3CDTF">2019-01-16T09:23:11Z</dcterms:modified>
</cp:coreProperties>
</file>